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8288000" cy="10287000"/>
  <p:notesSz cx="6858000" cy="9144000"/>
  <p:embeddedFontLst>
    <p:embeddedFont>
      <p:font typeface="Alice" panose="020B0604020202020204" charset="0"/>
      <p:regular r:id="rId76"/>
    </p:embeddedFont>
    <p:embeddedFont>
      <p:font typeface="Arimo" panose="020B0604020202020204" charset="0"/>
      <p:regular r:id="rId77"/>
    </p:embeddedFont>
    <p:embeddedFont>
      <p:font typeface="Bodoni FLF Italics" panose="020B0604020202020204"/>
      <p:regular r:id="rId78"/>
    </p:embeddedFont>
    <p:embeddedFont>
      <p:font typeface="Canva Sans" panose="020B0604020202020204" charset="0"/>
      <p:regular r:id="rId79"/>
    </p:embeddedFont>
    <p:embeddedFont>
      <p:font typeface="Canva Sans Bold" panose="020B0604020202020204" charset="0"/>
      <p:regular r:id="rId80"/>
    </p:embeddedFont>
    <p:embeddedFont>
      <p:font typeface="DM Sans" pitchFamily="2" charset="0"/>
      <p:regular r:id="rId81"/>
      <p:bold r:id="rId82"/>
      <p:italic r:id="rId83"/>
      <p:boldItalic r:id="rId84"/>
    </p:embeddedFont>
    <p:embeddedFont>
      <p:font typeface="DM Sans Bold" pitchFamily="2" charset="0"/>
      <p:regular r:id="rId85"/>
      <p:bold r:id="rId86"/>
    </p:embeddedFont>
    <p:embeddedFont>
      <p:font typeface="Hibernate" panose="02000503000000000000" charset="0"/>
      <p:regular r:id="rId87"/>
    </p:embeddedFont>
    <p:embeddedFont>
      <p:font typeface="Montserrat" panose="00000500000000000000" pitchFamily="2" charset="0"/>
      <p:regular r:id="rId88"/>
      <p:bold r:id="rId89"/>
      <p:italic r:id="rId90"/>
      <p:boldItalic r:id="rId91"/>
    </p:embeddedFont>
    <p:embeddedFont>
      <p:font typeface="Montserrat Classic Bold" panose="020B0604020202020204" charset="0"/>
      <p:regular r:id="rId92"/>
    </p:embeddedFont>
    <p:embeddedFont>
      <p:font typeface="Montserrat Light" panose="00000400000000000000" pitchFamily="2" charset="0"/>
      <p:regular r:id="rId93"/>
      <p:italic r:id="rId94"/>
    </p:embeddedFont>
    <p:embeddedFont>
      <p:font typeface="Montserrat Medium" panose="00000600000000000000" pitchFamily="2" charset="0"/>
      <p:regular r:id="rId95"/>
      <p:italic r:id="rId96"/>
    </p:embeddedFont>
    <p:embeddedFont>
      <p:font typeface="Oswald" panose="00000500000000000000" pitchFamily="2" charset="0"/>
      <p:regular r:id="rId97"/>
      <p:bold r:id="rId98"/>
    </p:embeddedFont>
    <p:embeddedFont>
      <p:font typeface="Oswald Bold" panose="00000800000000000000" pitchFamily="2" charset="0"/>
      <p:regular r:id="rId99"/>
      <p:bold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CFA2D-CA3A-48FC-82FC-705356A892EA}" v="222" dt="2024-04-25T08:14:43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openxmlformats.org/officeDocument/2006/relationships/font" Target="fonts/font22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Relationship Id="rId100" Type="http://schemas.openxmlformats.org/officeDocument/2006/relationships/font" Target="fonts/font25.fntdata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82224" y="-2265505"/>
            <a:ext cx="4767184" cy="476718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6059798"/>
            <a:ext cx="4022958" cy="516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3675" u="sng">
                <a:solidFill>
                  <a:srgbClr val="271905"/>
                </a:solidFill>
                <a:latin typeface="Alice"/>
              </a:rPr>
              <a:t>Réalisé par:</a:t>
            </a:r>
          </a:p>
          <a:p>
            <a:pPr algn="ctr">
              <a:lnSpc>
                <a:spcPts val="3675"/>
              </a:lnSpc>
            </a:pPr>
            <a:endParaRPr lang="en-US" sz="3675" u="sng">
              <a:solidFill>
                <a:srgbClr val="271905"/>
              </a:solidFill>
              <a:latin typeface="Alice"/>
            </a:endParaRPr>
          </a:p>
          <a:p>
            <a:pPr algn="ctr">
              <a:lnSpc>
                <a:spcPts val="3675"/>
              </a:lnSpc>
            </a:pPr>
            <a:r>
              <a:rPr lang="en-US" sz="3675">
                <a:solidFill>
                  <a:srgbClr val="271905"/>
                </a:solidFill>
                <a:latin typeface="Alice"/>
              </a:rPr>
              <a:t>  Kaissi Houda </a:t>
            </a:r>
          </a:p>
          <a:p>
            <a:pPr algn="ctr">
              <a:lnSpc>
                <a:spcPts val="3675"/>
              </a:lnSpc>
            </a:pPr>
            <a:r>
              <a:rPr lang="en-US" sz="3675">
                <a:solidFill>
                  <a:srgbClr val="271905"/>
                </a:solidFill>
                <a:latin typeface="Alice"/>
              </a:rPr>
              <a:t>       </a:t>
            </a:r>
          </a:p>
          <a:p>
            <a:pPr algn="ctr">
              <a:lnSpc>
                <a:spcPts val="3675"/>
              </a:lnSpc>
            </a:pPr>
            <a:r>
              <a:rPr lang="en-US" sz="3675">
                <a:solidFill>
                  <a:srgbClr val="271905"/>
                </a:solidFill>
                <a:latin typeface="Alice"/>
              </a:rPr>
              <a:t>   ESSALHI Sara</a:t>
            </a:r>
          </a:p>
          <a:p>
            <a:pPr algn="ctr">
              <a:lnSpc>
                <a:spcPts val="3675"/>
              </a:lnSpc>
            </a:pPr>
            <a:endParaRPr lang="en-US" sz="3675">
              <a:solidFill>
                <a:srgbClr val="271905"/>
              </a:solidFill>
              <a:latin typeface="Alice"/>
            </a:endParaRPr>
          </a:p>
          <a:p>
            <a:pPr algn="ctr">
              <a:lnSpc>
                <a:spcPts val="3675"/>
              </a:lnSpc>
            </a:pPr>
            <a:endParaRPr lang="en-US" sz="3675">
              <a:solidFill>
                <a:srgbClr val="271905"/>
              </a:solidFill>
              <a:latin typeface="Alice"/>
            </a:endParaRPr>
          </a:p>
          <a:p>
            <a:pPr algn="ctr">
              <a:lnSpc>
                <a:spcPts val="3675"/>
              </a:lnSpc>
            </a:pPr>
            <a:endParaRPr lang="en-US" sz="3675">
              <a:solidFill>
                <a:srgbClr val="271905"/>
              </a:solidFill>
              <a:latin typeface="Alice"/>
            </a:endParaRPr>
          </a:p>
          <a:p>
            <a:pPr algn="ctr">
              <a:lnSpc>
                <a:spcPts val="3675"/>
              </a:lnSpc>
            </a:pPr>
            <a:endParaRPr lang="en-US" sz="3675">
              <a:solidFill>
                <a:srgbClr val="271905"/>
              </a:solidFill>
              <a:latin typeface="Alice"/>
            </a:endParaRPr>
          </a:p>
          <a:p>
            <a:pPr algn="ctr">
              <a:lnSpc>
                <a:spcPts val="3675"/>
              </a:lnSpc>
            </a:pPr>
            <a:endParaRPr lang="en-US" sz="3675">
              <a:solidFill>
                <a:srgbClr val="271905"/>
              </a:solidFill>
              <a:latin typeface="Alice"/>
            </a:endParaRPr>
          </a:p>
          <a:p>
            <a:pPr algn="ctr">
              <a:lnSpc>
                <a:spcPts val="3675"/>
              </a:lnSpc>
            </a:pPr>
            <a:r>
              <a:rPr lang="en-US" sz="3675">
                <a:solidFill>
                  <a:srgbClr val="271905"/>
                </a:solidFill>
                <a:latin typeface="Alice"/>
              </a:rPr>
              <a:t>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0" y="35974"/>
            <a:ext cx="1549621" cy="1985452"/>
          </a:xfrm>
          <a:custGeom>
            <a:avLst/>
            <a:gdLst/>
            <a:ahLst/>
            <a:cxnLst/>
            <a:rect l="l" t="t" r="r" b="b"/>
            <a:pathLst>
              <a:path w="1549621" h="1985452">
                <a:moveTo>
                  <a:pt x="0" y="0"/>
                </a:moveTo>
                <a:lnTo>
                  <a:pt x="1549621" y="0"/>
                </a:lnTo>
                <a:lnTo>
                  <a:pt x="1549621" y="1985452"/>
                </a:lnTo>
                <a:lnTo>
                  <a:pt x="0" y="198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43633" y="0"/>
            <a:ext cx="2044367" cy="1783811"/>
          </a:xfrm>
          <a:custGeom>
            <a:avLst/>
            <a:gdLst/>
            <a:ahLst/>
            <a:cxnLst/>
            <a:rect l="l" t="t" r="r" b="b"/>
            <a:pathLst>
              <a:path w="2044367" h="1783811">
                <a:moveTo>
                  <a:pt x="0" y="0"/>
                </a:moveTo>
                <a:lnTo>
                  <a:pt x="2044367" y="0"/>
                </a:lnTo>
                <a:lnTo>
                  <a:pt x="2044367" y="1783811"/>
                </a:lnTo>
                <a:lnTo>
                  <a:pt x="0" y="1783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62729" y="2754763"/>
            <a:ext cx="11019496" cy="268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3"/>
              </a:lnSpc>
            </a:pPr>
            <a:r>
              <a:rPr lang="en-US" sz="5778">
                <a:solidFill>
                  <a:srgbClr val="000000"/>
                </a:solidFill>
                <a:latin typeface="Bodoni FLF Italics"/>
              </a:rPr>
              <a:t>Exploration Algorithmique</a:t>
            </a:r>
          </a:p>
          <a:p>
            <a:pPr algn="ctr">
              <a:lnSpc>
                <a:spcPts val="6933"/>
              </a:lnSpc>
            </a:pPr>
            <a:r>
              <a:rPr lang="en-US" sz="5778">
                <a:solidFill>
                  <a:srgbClr val="000000"/>
                </a:solidFill>
                <a:latin typeface="Bodoni FLF Italics"/>
              </a:rPr>
              <a:t>(PCA, GMMs, KNN)</a:t>
            </a:r>
          </a:p>
          <a:p>
            <a:pPr algn="ctr">
              <a:lnSpc>
                <a:spcPts val="6933"/>
              </a:lnSpc>
            </a:pPr>
            <a:r>
              <a:rPr lang="en-US" sz="5778">
                <a:solidFill>
                  <a:srgbClr val="000000"/>
                </a:solidFill>
                <a:latin typeface="Bodoni FLF Italics"/>
              </a:rPr>
              <a:t>dans l'Apprentissage Automatique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00745" y="8402955"/>
            <a:ext cx="9329930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3299">
                <a:solidFill>
                  <a:srgbClr val="000000"/>
                </a:solidFill>
                <a:latin typeface="Alice"/>
              </a:rPr>
              <a:t>Encadré par : </a:t>
            </a:r>
          </a:p>
          <a:p>
            <a:pPr algn="ctr">
              <a:lnSpc>
                <a:spcPts val="3299"/>
              </a:lnSpc>
            </a:pPr>
            <a:r>
              <a:rPr lang="en-US" sz="3299">
                <a:solidFill>
                  <a:srgbClr val="000000"/>
                </a:solidFill>
                <a:latin typeface="Alice"/>
              </a:rPr>
              <a:t>                           Mr. El Mokhtar EN-NAIMI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09748" y="350275"/>
            <a:ext cx="6407678" cy="129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Arimo"/>
              </a:rPr>
              <a:t>Université Abdelmalek Essaadi</a:t>
            </a:r>
          </a:p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Arimo"/>
              </a:rPr>
              <a:t>Faculté des Sciences et Techniques – Tanger</a:t>
            </a:r>
          </a:p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Arimo"/>
              </a:rPr>
              <a:t>Département Génie Informatique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56871" y="1659785"/>
            <a:ext cx="966370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  Les modes de fonctionnement;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74922" y="827359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74922" y="3812039"/>
            <a:ext cx="5587239" cy="2309597"/>
            <a:chOff x="0" y="0"/>
            <a:chExt cx="2065940" cy="8539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853998"/>
            </a:xfrm>
            <a:custGeom>
              <a:avLst/>
              <a:gdLst/>
              <a:ahLst/>
              <a:cxnLst/>
              <a:rect l="l" t="t" r="r" b="b"/>
              <a:pathLst>
                <a:path w="2065940" h="853998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833213"/>
                  </a:lnTo>
                  <a:cubicBezTo>
                    <a:pt x="2065940" y="844692"/>
                    <a:pt x="2056635" y="853998"/>
                    <a:pt x="2045156" y="853998"/>
                  </a:cubicBezTo>
                  <a:lnTo>
                    <a:pt x="20785" y="853998"/>
                  </a:lnTo>
                  <a:cubicBezTo>
                    <a:pt x="9306" y="853998"/>
                    <a:pt x="0" y="844692"/>
                    <a:pt x="0" y="833213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892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92756" y="6655036"/>
            <a:ext cx="6153654" cy="1485914"/>
            <a:chOff x="0" y="0"/>
            <a:chExt cx="2275378" cy="5494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75378" cy="549433"/>
            </a:xfrm>
            <a:custGeom>
              <a:avLst/>
              <a:gdLst/>
              <a:ahLst/>
              <a:cxnLst/>
              <a:rect l="l" t="t" r="r" b="b"/>
              <a:pathLst>
                <a:path w="2275378" h="549433">
                  <a:moveTo>
                    <a:pt x="18872" y="0"/>
                  </a:moveTo>
                  <a:lnTo>
                    <a:pt x="2256507" y="0"/>
                  </a:lnTo>
                  <a:cubicBezTo>
                    <a:pt x="2266929" y="0"/>
                    <a:pt x="2275378" y="8449"/>
                    <a:pt x="2275378" y="18872"/>
                  </a:cubicBezTo>
                  <a:lnTo>
                    <a:pt x="2275378" y="530561"/>
                  </a:lnTo>
                  <a:cubicBezTo>
                    <a:pt x="2275378" y="535566"/>
                    <a:pt x="2273390" y="540366"/>
                    <a:pt x="2269851" y="543905"/>
                  </a:cubicBezTo>
                  <a:cubicBezTo>
                    <a:pt x="2266312" y="547444"/>
                    <a:pt x="2261512" y="549433"/>
                    <a:pt x="2256507" y="549433"/>
                  </a:cubicBezTo>
                  <a:lnTo>
                    <a:pt x="18872" y="549433"/>
                  </a:lnTo>
                  <a:cubicBezTo>
                    <a:pt x="13866" y="549433"/>
                    <a:pt x="9066" y="547444"/>
                    <a:pt x="5527" y="543905"/>
                  </a:cubicBezTo>
                  <a:cubicBezTo>
                    <a:pt x="1988" y="540366"/>
                    <a:pt x="0" y="535566"/>
                    <a:pt x="0" y="530561"/>
                  </a:cubicBezTo>
                  <a:lnTo>
                    <a:pt x="0" y="18872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2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75378" cy="587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7863" y="1405304"/>
            <a:ext cx="5587239" cy="1331461"/>
            <a:chOff x="0" y="0"/>
            <a:chExt cx="2065940" cy="4923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492322"/>
            </a:xfrm>
            <a:custGeom>
              <a:avLst/>
              <a:gdLst/>
              <a:ahLst/>
              <a:cxnLst/>
              <a:rect l="l" t="t" r="r" b="b"/>
              <a:pathLst>
                <a:path w="2065940" h="492322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471537"/>
                  </a:lnTo>
                  <a:cubicBezTo>
                    <a:pt x="2065940" y="483016"/>
                    <a:pt x="2056635" y="492322"/>
                    <a:pt x="2045156" y="492322"/>
                  </a:cubicBezTo>
                  <a:lnTo>
                    <a:pt x="20785" y="492322"/>
                  </a:lnTo>
                  <a:cubicBezTo>
                    <a:pt x="9306" y="492322"/>
                    <a:pt x="0" y="483016"/>
                    <a:pt x="0" y="471537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530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7863" y="4156011"/>
            <a:ext cx="5587239" cy="1331461"/>
            <a:chOff x="0" y="0"/>
            <a:chExt cx="2065940" cy="4923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5940" cy="492322"/>
            </a:xfrm>
            <a:custGeom>
              <a:avLst/>
              <a:gdLst/>
              <a:ahLst/>
              <a:cxnLst/>
              <a:rect l="l" t="t" r="r" b="b"/>
              <a:pathLst>
                <a:path w="2065940" h="492322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471537"/>
                  </a:lnTo>
                  <a:cubicBezTo>
                    <a:pt x="2065940" y="483016"/>
                    <a:pt x="2056635" y="492322"/>
                    <a:pt x="2045156" y="492322"/>
                  </a:cubicBezTo>
                  <a:lnTo>
                    <a:pt x="20785" y="492322"/>
                  </a:lnTo>
                  <a:cubicBezTo>
                    <a:pt x="9306" y="492322"/>
                    <a:pt x="0" y="483016"/>
                    <a:pt x="0" y="471537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5940" cy="530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5219" y="6556358"/>
            <a:ext cx="5587239" cy="2246684"/>
            <a:chOff x="0" y="0"/>
            <a:chExt cx="2065940" cy="8307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65940" cy="830735"/>
            </a:xfrm>
            <a:custGeom>
              <a:avLst/>
              <a:gdLst/>
              <a:ahLst/>
              <a:cxnLst/>
              <a:rect l="l" t="t" r="r" b="b"/>
              <a:pathLst>
                <a:path w="2065940" h="830735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809950"/>
                  </a:lnTo>
                  <a:cubicBezTo>
                    <a:pt x="2065940" y="821429"/>
                    <a:pt x="2056635" y="830735"/>
                    <a:pt x="2045156" y="830735"/>
                  </a:cubicBezTo>
                  <a:lnTo>
                    <a:pt x="20785" y="830735"/>
                  </a:lnTo>
                  <a:cubicBezTo>
                    <a:pt x="9306" y="830735"/>
                    <a:pt x="0" y="821429"/>
                    <a:pt x="0" y="809950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65940" cy="868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7900054">
            <a:off x="7144169" y="3021200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2700000">
            <a:off x="9709544" y="30655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3209977">
            <a:off x="9744407" y="6591831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7866361">
            <a:off x="7350873" y="6591831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672061" y="7057951"/>
            <a:ext cx="7774463" cy="52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"/>
              </a:rPr>
              <a:t>Obtenir la classe majoritaire 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88635" y="-2042078"/>
            <a:ext cx="3067370" cy="306737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1921777" y="2158820"/>
            <a:ext cx="5140383" cy="611950"/>
          </a:xfrm>
          <a:custGeom>
            <a:avLst/>
            <a:gdLst/>
            <a:ahLst/>
            <a:cxnLst/>
            <a:rect l="l" t="t" r="r" b="b"/>
            <a:pathLst>
              <a:path w="5140383" h="611950">
                <a:moveTo>
                  <a:pt x="0" y="0"/>
                </a:moveTo>
                <a:lnTo>
                  <a:pt x="5140384" y="0"/>
                </a:lnTo>
                <a:lnTo>
                  <a:pt x="5140384" y="611950"/>
                </a:lnTo>
                <a:lnTo>
                  <a:pt x="0" y="611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2547852" y="1101520"/>
            <a:ext cx="8664286" cy="52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"/>
              </a:rPr>
              <a:t>Calculer la distance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672061" y="4002539"/>
            <a:ext cx="5390100" cy="103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8"/>
              </a:lnSpc>
              <a:spcBef>
                <a:spcPct val="0"/>
              </a:spcBef>
            </a:pPr>
            <a:r>
              <a:rPr lang="en-US" sz="2837">
                <a:solidFill>
                  <a:srgbClr val="000000"/>
                </a:solidFill>
                <a:latin typeface="DM Sans"/>
              </a:rPr>
              <a:t>Trier les distances   et Obtenir les k premières lignes triées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5557" y="1773387"/>
            <a:ext cx="6275102" cy="50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5"/>
              </a:lnSpc>
            </a:pPr>
            <a:r>
              <a:rPr lang="en-US" sz="2896">
                <a:solidFill>
                  <a:srgbClr val="000000"/>
                </a:solidFill>
                <a:latin typeface="DM Sans"/>
              </a:rPr>
              <a:t>Charger les données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2632" y="4474159"/>
            <a:ext cx="7530431" cy="52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1"/>
              </a:lnSpc>
            </a:pPr>
            <a:r>
              <a:rPr lang="en-US" sz="2900">
                <a:solidFill>
                  <a:srgbClr val="000000"/>
                </a:solidFill>
                <a:latin typeface="DM Sans"/>
              </a:rPr>
              <a:t>Initialiser la valeur de k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75557" y="6852282"/>
            <a:ext cx="4899545" cy="1064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1"/>
              </a:lnSpc>
            </a:pPr>
            <a:r>
              <a:rPr lang="en-US" sz="2900">
                <a:solidFill>
                  <a:srgbClr val="000000"/>
                </a:solidFill>
                <a:latin typeface="DM Sans"/>
              </a:rPr>
              <a:t>Itérer sur les données d'entraînement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26256" y="4385814"/>
            <a:ext cx="4297511" cy="10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KNN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43412" y="3808631"/>
            <a:ext cx="7216475" cy="4278310"/>
            <a:chOff x="0" y="0"/>
            <a:chExt cx="2668368" cy="1581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68368" cy="1581950"/>
            </a:xfrm>
            <a:custGeom>
              <a:avLst/>
              <a:gdLst/>
              <a:ahLst/>
              <a:cxnLst/>
              <a:rect l="l" t="t" r="r" b="b"/>
              <a:pathLst>
                <a:path w="2668368" h="1581950">
                  <a:moveTo>
                    <a:pt x="16092" y="0"/>
                  </a:moveTo>
                  <a:lnTo>
                    <a:pt x="2652275" y="0"/>
                  </a:lnTo>
                  <a:cubicBezTo>
                    <a:pt x="2661163" y="0"/>
                    <a:pt x="2668368" y="7205"/>
                    <a:pt x="2668368" y="16092"/>
                  </a:cubicBezTo>
                  <a:lnTo>
                    <a:pt x="2668368" y="1565858"/>
                  </a:lnTo>
                  <a:cubicBezTo>
                    <a:pt x="2668368" y="1574745"/>
                    <a:pt x="2661163" y="1581950"/>
                    <a:pt x="2652275" y="1581950"/>
                  </a:cubicBezTo>
                  <a:lnTo>
                    <a:pt x="16092" y="1581950"/>
                  </a:lnTo>
                  <a:cubicBezTo>
                    <a:pt x="7205" y="1581950"/>
                    <a:pt x="0" y="1574745"/>
                    <a:pt x="0" y="1565858"/>
                  </a:cubicBezTo>
                  <a:lnTo>
                    <a:pt x="0" y="16092"/>
                  </a:lnTo>
                  <a:cubicBezTo>
                    <a:pt x="0" y="7205"/>
                    <a:pt x="7205" y="0"/>
                    <a:pt x="16092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68368" cy="162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56173" y="7600035"/>
            <a:ext cx="5587239" cy="2662922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935864"/>
            <a:ext cx="5585544" cy="3438741"/>
            <a:chOff x="0" y="0"/>
            <a:chExt cx="2065314" cy="1271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5314" cy="1271511"/>
            </a:xfrm>
            <a:custGeom>
              <a:avLst/>
              <a:gdLst/>
              <a:ahLst/>
              <a:cxnLst/>
              <a:rect l="l" t="t" r="r" b="b"/>
              <a:pathLst>
                <a:path w="2065314" h="1271511">
                  <a:moveTo>
                    <a:pt x="20791" y="0"/>
                  </a:moveTo>
                  <a:lnTo>
                    <a:pt x="2044523" y="0"/>
                  </a:lnTo>
                  <a:cubicBezTo>
                    <a:pt x="2050037" y="0"/>
                    <a:pt x="2055325" y="2190"/>
                    <a:pt x="2059224" y="6090"/>
                  </a:cubicBezTo>
                  <a:cubicBezTo>
                    <a:pt x="2063123" y="9989"/>
                    <a:pt x="2065314" y="15277"/>
                    <a:pt x="2065314" y="20791"/>
                  </a:cubicBezTo>
                  <a:lnTo>
                    <a:pt x="2065314" y="1250720"/>
                  </a:lnTo>
                  <a:cubicBezTo>
                    <a:pt x="2065314" y="1262202"/>
                    <a:pt x="2056006" y="1271511"/>
                    <a:pt x="2044523" y="1271511"/>
                  </a:cubicBezTo>
                  <a:lnTo>
                    <a:pt x="20791" y="1271511"/>
                  </a:lnTo>
                  <a:cubicBezTo>
                    <a:pt x="9308" y="1271511"/>
                    <a:pt x="0" y="1262202"/>
                    <a:pt x="0" y="1250720"/>
                  </a:cubicBezTo>
                  <a:lnTo>
                    <a:pt x="0" y="20791"/>
                  </a:lnTo>
                  <a:cubicBezTo>
                    <a:pt x="0" y="9308"/>
                    <a:pt x="9308" y="0"/>
                    <a:pt x="20791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5314" cy="1309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7900054">
            <a:off x="7479177" y="2662601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2700000">
            <a:off x="9685894" y="2500686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3209977">
            <a:off x="8387345" y="6621673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7866361">
            <a:off x="7243302" y="6621673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94332" y="5015493"/>
            <a:ext cx="4728287" cy="937505"/>
          </a:xfrm>
          <a:custGeom>
            <a:avLst/>
            <a:gdLst/>
            <a:ahLst/>
            <a:cxnLst/>
            <a:rect l="l" t="t" r="r" b="b"/>
            <a:pathLst>
              <a:path w="4728287" h="937505">
                <a:moveTo>
                  <a:pt x="0" y="0"/>
                </a:moveTo>
                <a:lnTo>
                  <a:pt x="4728286" y="0"/>
                </a:lnTo>
                <a:lnTo>
                  <a:pt x="4728286" y="937505"/>
                </a:lnTo>
                <a:lnTo>
                  <a:pt x="0" y="937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95586" y="6151314"/>
            <a:ext cx="4727032" cy="757921"/>
          </a:xfrm>
          <a:custGeom>
            <a:avLst/>
            <a:gdLst/>
            <a:ahLst/>
            <a:cxnLst/>
            <a:rect l="l" t="t" r="r" b="b"/>
            <a:pathLst>
              <a:path w="4727032" h="757921">
                <a:moveTo>
                  <a:pt x="0" y="0"/>
                </a:moveTo>
                <a:lnTo>
                  <a:pt x="4727032" y="0"/>
                </a:lnTo>
                <a:lnTo>
                  <a:pt x="4727032" y="757921"/>
                </a:lnTo>
                <a:lnTo>
                  <a:pt x="0" y="757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896711" y="2209164"/>
            <a:ext cx="5137938" cy="961292"/>
          </a:xfrm>
          <a:custGeom>
            <a:avLst/>
            <a:gdLst/>
            <a:ahLst/>
            <a:cxnLst/>
            <a:rect l="l" t="t" r="r" b="b"/>
            <a:pathLst>
              <a:path w="5137938" h="961292">
                <a:moveTo>
                  <a:pt x="0" y="0"/>
                </a:moveTo>
                <a:lnTo>
                  <a:pt x="5137939" y="0"/>
                </a:lnTo>
                <a:lnTo>
                  <a:pt x="5137939" y="961292"/>
                </a:lnTo>
                <a:lnTo>
                  <a:pt x="0" y="961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776017" y="1331133"/>
            <a:ext cx="8556715" cy="52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1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"/>
              </a:rPr>
              <a:t>Estimation de la responsabilité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38590" y="4084849"/>
            <a:ext cx="8031569" cy="51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1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DM Sans"/>
              </a:rPr>
              <a:t>Mise à jour des paramètres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07392" y="8391741"/>
            <a:ext cx="9569985" cy="53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5"/>
              </a:lnSpc>
              <a:spcBef>
                <a:spcPct val="0"/>
              </a:spcBef>
            </a:pPr>
            <a:r>
              <a:rPr lang="en-US" sz="3016">
                <a:solidFill>
                  <a:srgbClr val="000000"/>
                </a:solidFill>
                <a:latin typeface="DM Sans"/>
              </a:rPr>
              <a:t>Utilisation du modèle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10687" y="1698278"/>
            <a:ext cx="8393941" cy="66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2"/>
              </a:lnSpc>
            </a:pPr>
            <a:r>
              <a:rPr lang="en-US" sz="3874">
                <a:solidFill>
                  <a:srgbClr val="000000"/>
                </a:solidFill>
                <a:latin typeface="DM Sans"/>
              </a:rPr>
              <a:t>Initialisation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4075324"/>
            <a:ext cx="5668474" cy="1064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</a:pPr>
            <a:r>
              <a:rPr lang="en-US" sz="2899">
                <a:solidFill>
                  <a:srgbClr val="000000"/>
                </a:solidFill>
                <a:latin typeface="DM Sans"/>
              </a:rPr>
              <a:t>Calcul de la densité de probabilité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45080" y="4425184"/>
            <a:ext cx="4297511" cy="10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GMMs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3403" y="4805251"/>
            <a:ext cx="7878366" cy="308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2938">
                <a:solidFill>
                  <a:srgbClr val="000000"/>
                </a:solidFill>
                <a:latin typeface="Arimo"/>
              </a:rPr>
              <a:t>• Moyenne mise à jour : </a:t>
            </a:r>
          </a:p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2938">
                <a:solidFill>
                  <a:srgbClr val="000000"/>
                </a:solidFill>
                <a:latin typeface="Arimo"/>
              </a:rPr>
              <a:t>                                 μj=∑i=1Nrij∑i=1Nrijxi</a:t>
            </a:r>
          </a:p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2938">
                <a:solidFill>
                  <a:srgbClr val="000000"/>
                </a:solidFill>
                <a:latin typeface="Arimo"/>
              </a:rPr>
              <a:t>• Matrice de covariance mise à jour : </a:t>
            </a:r>
          </a:p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2938">
                <a:solidFill>
                  <a:srgbClr val="000000"/>
                </a:solidFill>
                <a:latin typeface="Arimo"/>
              </a:rPr>
              <a:t>                       Σj=∑i=1Nrij∑i=1Nrij(xi−μj)(xi−μj)T</a:t>
            </a:r>
          </a:p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2938">
                <a:solidFill>
                  <a:srgbClr val="000000"/>
                </a:solidFill>
                <a:latin typeface="Arimo"/>
              </a:rPr>
              <a:t>• Poids mis à jour : </a:t>
            </a:r>
          </a:p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2938">
                <a:solidFill>
                  <a:srgbClr val="000000"/>
                </a:solidFill>
                <a:latin typeface="Arimo"/>
              </a:rPr>
              <a:t>                                     πj=N∑i=1Nrij 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76017" y="1145709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1217" y="6886479"/>
            <a:ext cx="5587239" cy="2662922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7900054">
            <a:off x="7803793" y="2397804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2700000">
            <a:off x="10017119" y="2412106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3209977">
            <a:off x="10051981" y="6014265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7866361">
            <a:off x="7449354" y="6025526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65672" y="5451642"/>
            <a:ext cx="4513294" cy="540324"/>
          </a:xfrm>
          <a:custGeom>
            <a:avLst/>
            <a:gdLst/>
            <a:ahLst/>
            <a:cxnLst/>
            <a:rect l="l" t="t" r="r" b="b"/>
            <a:pathLst>
              <a:path w="4513294" h="540324">
                <a:moveTo>
                  <a:pt x="0" y="0"/>
                </a:moveTo>
                <a:lnTo>
                  <a:pt x="4513295" y="0"/>
                </a:lnTo>
                <a:lnTo>
                  <a:pt x="4513295" y="540324"/>
                </a:lnTo>
                <a:lnTo>
                  <a:pt x="0" y="540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023525" y="1527913"/>
            <a:ext cx="5723004" cy="109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2"/>
              </a:lnSpc>
              <a:spcBef>
                <a:spcPct val="0"/>
              </a:spcBef>
            </a:pPr>
            <a:r>
              <a:rPr lang="en-US" sz="2988">
                <a:solidFill>
                  <a:srgbClr val="000000"/>
                </a:solidFill>
                <a:latin typeface="DM Sans"/>
              </a:rPr>
              <a:t>Décomposition en valeurs propres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23525" y="4602233"/>
            <a:ext cx="4924669" cy="109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3"/>
              </a:lnSpc>
              <a:spcBef>
                <a:spcPct val="0"/>
              </a:spcBef>
            </a:pPr>
            <a:r>
              <a:rPr lang="en-US" sz="2982">
                <a:solidFill>
                  <a:srgbClr val="000000"/>
                </a:solidFill>
                <a:latin typeface="DM Sans"/>
              </a:rPr>
              <a:t>Sélection des composantes principales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51460" y="7574744"/>
            <a:ext cx="7774463" cy="53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2"/>
              </a:lnSpc>
              <a:spcBef>
                <a:spcPct val="0"/>
              </a:spcBef>
            </a:pPr>
            <a:r>
              <a:rPr lang="en-US" sz="2988">
                <a:solidFill>
                  <a:srgbClr val="000000"/>
                </a:solidFill>
                <a:latin typeface="DM Sans"/>
              </a:rPr>
              <a:t>Projection des données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3348" y="1515010"/>
            <a:ext cx="7186881" cy="58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2"/>
              </a:lnSpc>
            </a:pPr>
            <a:r>
              <a:rPr lang="en-US" sz="3317">
                <a:solidFill>
                  <a:srgbClr val="000000"/>
                </a:solidFill>
                <a:latin typeface="DM Sans"/>
              </a:rPr>
              <a:t>Centrage des données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3348" y="4122778"/>
            <a:ext cx="4429487" cy="107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04"/>
              </a:lnSpc>
            </a:pPr>
            <a:r>
              <a:rPr lang="en-US" sz="2955">
                <a:solidFill>
                  <a:srgbClr val="000000"/>
                </a:solidFill>
                <a:latin typeface="DM Sans"/>
              </a:rPr>
              <a:t>Calcul de la matrice de covariance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95244" y="4385814"/>
            <a:ext cx="4297511" cy="10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PCA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56871" y="1659785"/>
            <a:ext cx="966370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  Les avantages et Les Inconvénients 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3964925"/>
            <a:ext cx="20061513" cy="0"/>
          </a:xfrm>
          <a:prstGeom prst="line">
            <a:avLst/>
          </a:prstGeom>
          <a:ln w="28575" cap="flat">
            <a:solidFill>
              <a:srgbClr val="5252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4318712" y="372818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45915" y="372818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71316" y="372818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6717" y="372818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165294" y="258087"/>
            <a:ext cx="5943618" cy="316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06"/>
              </a:lnSpc>
              <a:spcBef>
                <a:spcPct val="0"/>
              </a:spcBef>
            </a:pPr>
            <a:r>
              <a:rPr lang="en-US" sz="9622">
                <a:solidFill>
                  <a:srgbClr val="404040"/>
                </a:solidFill>
                <a:latin typeface="Hibernate"/>
              </a:rPr>
              <a:t>LES AVANTAGES DE PCA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6211" y="4372418"/>
            <a:ext cx="6510848" cy="9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Réduction de dimentionnalité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77007" y="4491736"/>
            <a:ext cx="3061188" cy="2771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production des composantes principales non corrélées,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82520" y="4491736"/>
            <a:ext cx="3227981" cy="9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Visualisation des donnée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24086" y="4491736"/>
            <a:ext cx="4159589" cy="9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Réduction du bruit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3964925"/>
            <a:ext cx="20061513" cy="0"/>
          </a:xfrm>
          <a:prstGeom prst="line">
            <a:avLst/>
          </a:prstGeom>
          <a:ln w="28575" cap="flat">
            <a:solidFill>
              <a:srgbClr val="5252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494745" y="372818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01163" y="372818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96717" y="372818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165294" y="258087"/>
            <a:ext cx="5943618" cy="316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06"/>
              </a:lnSpc>
              <a:spcBef>
                <a:spcPct val="0"/>
              </a:spcBef>
            </a:pPr>
            <a:r>
              <a:rPr lang="en-US" sz="9622">
                <a:solidFill>
                  <a:srgbClr val="404040"/>
                </a:solidFill>
                <a:latin typeface="Hibernate"/>
              </a:rPr>
              <a:t>LES AVANTAGES DE KNN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6211" y="4372418"/>
            <a:ext cx="4113178" cy="9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facilité d'implémentation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4916" y="4491736"/>
            <a:ext cx="3923396" cy="48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rapide à utiliser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73903" y="4491736"/>
            <a:ext cx="3227981" cy="48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flexibilité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3964925"/>
            <a:ext cx="20061513" cy="0"/>
          </a:xfrm>
          <a:prstGeom prst="line">
            <a:avLst/>
          </a:prstGeom>
          <a:ln w="28575" cap="flat">
            <a:solidFill>
              <a:srgbClr val="5252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4318712" y="372818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45915" y="372818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71316" y="372818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6717" y="372818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165294" y="258087"/>
            <a:ext cx="5943618" cy="316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06"/>
              </a:lnSpc>
              <a:spcBef>
                <a:spcPct val="0"/>
              </a:spcBef>
            </a:pPr>
            <a:r>
              <a:rPr lang="en-US" sz="9622">
                <a:solidFill>
                  <a:srgbClr val="404040"/>
                </a:solidFill>
                <a:latin typeface="Hibernate"/>
              </a:rPr>
              <a:t>LES AVANTAGES DE GMMS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6211" y="4372418"/>
            <a:ext cx="6510848" cy="48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Évolutivité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77007" y="4491736"/>
            <a:ext cx="3863933" cy="139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Modélisation de données non linéaires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40941" y="4491736"/>
            <a:ext cx="3941533" cy="9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Prise en compte des incertitudes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24086" y="4491736"/>
            <a:ext cx="4159589" cy="9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525252"/>
                </a:solidFill>
                <a:latin typeface="Montserrat Medium"/>
              </a:rPr>
              <a:t>Interprétation des résultats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44692" y="3503116"/>
            <a:ext cx="2037263" cy="20372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0824" y="5743973"/>
            <a:ext cx="4345000" cy="101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39"/>
              </a:lnSpc>
              <a:spcBef>
                <a:spcPct val="0"/>
              </a:spcBef>
            </a:pPr>
            <a:r>
              <a:rPr lang="en-US" sz="2723" spc="87">
                <a:solidFill>
                  <a:srgbClr val="000000"/>
                </a:solidFill>
                <a:latin typeface="Montserrat Medium"/>
              </a:rPr>
              <a:t>Perte d’interprétabilité des variables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125532" y="3503116"/>
            <a:ext cx="2037263" cy="20372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06045" y="3503116"/>
            <a:ext cx="2037263" cy="20372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8744" y="5676191"/>
            <a:ext cx="5180839" cy="125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4"/>
              </a:lnSpc>
              <a:spcBef>
                <a:spcPct val="0"/>
              </a:spcBef>
            </a:pPr>
            <a:r>
              <a:rPr lang="en-US" sz="3364" spc="107">
                <a:solidFill>
                  <a:srgbClr val="000000"/>
                </a:solidFill>
                <a:latin typeface="Montserrat Medium"/>
              </a:rPr>
              <a:t>Sensibilité aux données aberrantes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9642" y="5676191"/>
            <a:ext cx="5030069" cy="134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33"/>
              </a:lnSpc>
              <a:spcBef>
                <a:spcPct val="0"/>
              </a:spcBef>
            </a:pPr>
            <a:r>
              <a:rPr lang="en-US" sz="3640" spc="116">
                <a:solidFill>
                  <a:srgbClr val="000000"/>
                </a:solidFill>
                <a:latin typeface="Montserrat Medium"/>
              </a:rPr>
              <a:t> Assomption de linéarité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44692" y="665479"/>
            <a:ext cx="11207204" cy="128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  <a:spcBef>
                <a:spcPct val="0"/>
              </a:spcBef>
            </a:pPr>
            <a:r>
              <a:rPr lang="en-US" sz="7349">
                <a:solidFill>
                  <a:srgbClr val="000000"/>
                </a:solidFill>
                <a:latin typeface="Arimo"/>
              </a:rPr>
              <a:t>Les inconvénients de PCA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44692" y="3503116"/>
            <a:ext cx="2037263" cy="20372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0824" y="5743973"/>
            <a:ext cx="4345000" cy="101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39"/>
              </a:lnSpc>
              <a:spcBef>
                <a:spcPct val="0"/>
              </a:spcBef>
            </a:pPr>
            <a:r>
              <a:rPr lang="en-US" sz="2723" spc="87">
                <a:solidFill>
                  <a:srgbClr val="000000"/>
                </a:solidFill>
                <a:latin typeface="Montserrat Medium"/>
              </a:rPr>
              <a:t>Sensibilité à la dimensionnalité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125532" y="3503116"/>
            <a:ext cx="2037263" cy="20372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06045" y="3503116"/>
            <a:ext cx="2037263" cy="20372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8744" y="5676191"/>
            <a:ext cx="5180839" cy="125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4"/>
              </a:lnSpc>
              <a:spcBef>
                <a:spcPct val="0"/>
              </a:spcBef>
            </a:pPr>
            <a:r>
              <a:rPr lang="en-US" sz="3364" spc="107">
                <a:solidFill>
                  <a:srgbClr val="000000"/>
                </a:solidFill>
                <a:latin typeface="Montserrat Medium"/>
              </a:rPr>
              <a:t>Calcul intensif d la distance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9642" y="5676191"/>
            <a:ext cx="5030069" cy="204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33"/>
              </a:lnSpc>
              <a:spcBef>
                <a:spcPct val="0"/>
              </a:spcBef>
            </a:pPr>
            <a:r>
              <a:rPr lang="en-US" sz="3640" spc="116">
                <a:solidFill>
                  <a:srgbClr val="000000"/>
                </a:solidFill>
                <a:latin typeface="Montserrat Medium"/>
              </a:rPr>
              <a:t>Besoin de déterminerle paramètre k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18945" y="665479"/>
            <a:ext cx="11258699" cy="128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  <a:spcBef>
                <a:spcPct val="0"/>
              </a:spcBef>
            </a:pPr>
            <a:r>
              <a:rPr lang="en-US" sz="7349">
                <a:solidFill>
                  <a:srgbClr val="000000"/>
                </a:solidFill>
                <a:latin typeface="Arimo"/>
              </a:rPr>
              <a:t>Les inconvénients de KNN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5432" y="5850515"/>
            <a:ext cx="2712720" cy="27127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31820" y="-930219"/>
            <a:ext cx="3521040" cy="35210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01745" y="1726871"/>
            <a:ext cx="4904796" cy="1132686"/>
            <a:chOff x="0" y="0"/>
            <a:chExt cx="1291798" cy="298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1798" cy="298321"/>
            </a:xfrm>
            <a:custGeom>
              <a:avLst/>
              <a:gdLst/>
              <a:ahLst/>
              <a:cxn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91798" cy="34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34348" y="2024181"/>
            <a:ext cx="3639591" cy="56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3905">
                <a:solidFill>
                  <a:srgbClr val="271905"/>
                </a:solidFill>
                <a:latin typeface="Bodoni FLF Italics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579249" y="1726871"/>
            <a:ext cx="4904796" cy="1132686"/>
            <a:chOff x="0" y="0"/>
            <a:chExt cx="1291798" cy="298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1798" cy="298321"/>
            </a:xfrm>
            <a:custGeom>
              <a:avLst/>
              <a:gdLst/>
              <a:ahLst/>
              <a:cxn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91798" cy="34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026244" y="1676336"/>
            <a:ext cx="3635859" cy="106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3901">
                <a:solidFill>
                  <a:srgbClr val="271905"/>
                </a:solidFill>
                <a:latin typeface="Bodoni FLF Italics"/>
              </a:rPr>
              <a:t>Description des trois algorithmes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601745" y="3554881"/>
            <a:ext cx="4904796" cy="1132686"/>
            <a:chOff x="0" y="0"/>
            <a:chExt cx="1291798" cy="2983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1798" cy="298321"/>
            </a:xfrm>
            <a:custGeom>
              <a:avLst/>
              <a:gdLst/>
              <a:ahLst/>
              <a:cxn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91798" cy="34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89220" y="3894529"/>
            <a:ext cx="4529847" cy="5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599">
                <a:solidFill>
                  <a:srgbClr val="271905"/>
                </a:solidFill>
                <a:latin typeface="Bodoni FLF Italics"/>
              </a:rPr>
              <a:t>Les Caractéristiques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560481" y="3618304"/>
            <a:ext cx="4904796" cy="1132686"/>
            <a:chOff x="0" y="0"/>
            <a:chExt cx="1291798" cy="2983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1798" cy="298321"/>
            </a:xfrm>
            <a:custGeom>
              <a:avLst/>
              <a:gdLst/>
              <a:ahLst/>
              <a:cxn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91798" cy="34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560481" y="3719827"/>
            <a:ext cx="4567384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271905"/>
                </a:solidFill>
                <a:latin typeface="Bodoni FLF Italics"/>
              </a:rPr>
              <a:t>Les modes de fonctionnement;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12147" y="225463"/>
            <a:ext cx="96637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Plan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601745" y="5319469"/>
            <a:ext cx="4904796" cy="1132686"/>
            <a:chOff x="0" y="0"/>
            <a:chExt cx="1291798" cy="2983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91798" cy="298321"/>
            </a:xfrm>
            <a:custGeom>
              <a:avLst/>
              <a:gdLst/>
              <a:ahLst/>
              <a:cxn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91798" cy="34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789220" y="5430517"/>
            <a:ext cx="4529847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599">
                <a:solidFill>
                  <a:srgbClr val="271905"/>
                </a:solidFill>
                <a:latin typeface="Bodoni FLF Italics"/>
              </a:rPr>
              <a:t>Les avantages et les Inconvénients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47956" y="5674915"/>
            <a:ext cx="4529847" cy="5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599">
                <a:solidFill>
                  <a:srgbClr val="271905"/>
                </a:solidFill>
                <a:latin typeface="Bodoni FLF Italics"/>
              </a:rPr>
              <a:t>Domaines d'application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560481" y="5319469"/>
            <a:ext cx="4904796" cy="1132686"/>
            <a:chOff x="0" y="0"/>
            <a:chExt cx="1291798" cy="2983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91798" cy="298321"/>
            </a:xfrm>
            <a:custGeom>
              <a:avLst/>
              <a:gdLst/>
              <a:ahLst/>
              <a:cxn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291798" cy="34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601745" y="7147480"/>
            <a:ext cx="4904796" cy="1132686"/>
            <a:chOff x="0" y="0"/>
            <a:chExt cx="1291798" cy="2983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91798" cy="298321"/>
            </a:xfrm>
            <a:custGeom>
              <a:avLst/>
              <a:gdLst/>
              <a:ahLst/>
              <a:cxn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291798" cy="34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601745" y="7258528"/>
            <a:ext cx="4529847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599">
                <a:solidFill>
                  <a:srgbClr val="271905"/>
                </a:solidFill>
                <a:latin typeface="Bodoni FLF Italics"/>
              </a:rPr>
              <a:t>Etude d'un cas particulier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66724" y="7501020"/>
            <a:ext cx="4529847" cy="5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599">
                <a:solidFill>
                  <a:srgbClr val="271905"/>
                </a:solidFill>
                <a:latin typeface="Bodoni FLF Italics"/>
              </a:rPr>
              <a:t>Conclusion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579249" y="7147480"/>
            <a:ext cx="4904796" cy="1132686"/>
            <a:chOff x="0" y="0"/>
            <a:chExt cx="1291798" cy="29832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91798" cy="298321"/>
            </a:xfrm>
            <a:custGeom>
              <a:avLst/>
              <a:gdLst/>
              <a:ahLst/>
              <a:cxn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291798" cy="34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44692" y="3503116"/>
            <a:ext cx="2037263" cy="20372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0824" y="5743973"/>
            <a:ext cx="4345000" cy="101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39"/>
              </a:lnSpc>
              <a:spcBef>
                <a:spcPct val="0"/>
              </a:spcBef>
            </a:pPr>
            <a:r>
              <a:rPr lang="en-US" sz="2723" spc="87">
                <a:solidFill>
                  <a:srgbClr val="000000"/>
                </a:solidFill>
                <a:latin typeface="Montserrat"/>
              </a:rPr>
              <a:t>Dépendance aux carburants fossiles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125532" y="3503116"/>
            <a:ext cx="2037263" cy="20372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06045" y="3503116"/>
            <a:ext cx="2037263" cy="20372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88744" y="5676191"/>
            <a:ext cx="5180839" cy="125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4"/>
              </a:lnSpc>
              <a:spcBef>
                <a:spcPct val="0"/>
              </a:spcBef>
            </a:pPr>
            <a:r>
              <a:rPr lang="en-US" sz="3364" spc="107">
                <a:solidFill>
                  <a:srgbClr val="000000"/>
                </a:solidFill>
                <a:latin typeface="Montserrat Medium"/>
              </a:rPr>
              <a:t>Problèmes de rappel et de qualité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9642" y="5676191"/>
            <a:ext cx="5030069" cy="134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33"/>
              </a:lnSpc>
              <a:spcBef>
                <a:spcPct val="0"/>
              </a:spcBef>
            </a:pPr>
            <a:r>
              <a:rPr lang="en-US" sz="3640" spc="116">
                <a:solidFill>
                  <a:srgbClr val="000000"/>
                </a:solidFill>
                <a:latin typeface="Montserrat Medium"/>
              </a:rPr>
              <a:t>Dépendance aux cycles économiques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3717" y="665479"/>
            <a:ext cx="11569154" cy="128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  <a:spcBef>
                <a:spcPct val="0"/>
              </a:spcBef>
            </a:pPr>
            <a:r>
              <a:rPr lang="en-US" sz="7349">
                <a:solidFill>
                  <a:srgbClr val="000000"/>
                </a:solidFill>
                <a:latin typeface="Arimo"/>
              </a:rPr>
              <a:t>Les inconvénients de GMM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56871" y="1659785"/>
            <a:ext cx="966370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  Champs d'Application des algorithmes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921" y="7191218"/>
            <a:ext cx="16562158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....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41910" y="2683922"/>
            <a:ext cx="2646241" cy="2077423"/>
          </a:xfrm>
          <a:custGeom>
            <a:avLst/>
            <a:gdLst/>
            <a:ahLst/>
            <a:cxnLst/>
            <a:rect l="l" t="t" r="r" b="b"/>
            <a:pathLst>
              <a:path w="2646241" h="2077423">
                <a:moveTo>
                  <a:pt x="0" y="0"/>
                </a:moveTo>
                <a:lnTo>
                  <a:pt x="2646240" y="0"/>
                </a:lnTo>
                <a:lnTo>
                  <a:pt x="2646240" y="2077423"/>
                </a:lnTo>
                <a:lnTo>
                  <a:pt x="0" y="2077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62831" y="4212349"/>
            <a:ext cx="3996898" cy="2740730"/>
          </a:xfrm>
          <a:custGeom>
            <a:avLst/>
            <a:gdLst/>
            <a:ahLst/>
            <a:cxnLst/>
            <a:rect l="l" t="t" r="r" b="b"/>
            <a:pathLst>
              <a:path w="3996898" h="2740730">
                <a:moveTo>
                  <a:pt x="0" y="0"/>
                </a:moveTo>
                <a:lnTo>
                  <a:pt x="3996898" y="0"/>
                </a:lnTo>
                <a:lnTo>
                  <a:pt x="3996898" y="2740730"/>
                </a:lnTo>
                <a:lnTo>
                  <a:pt x="0" y="2740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13059" y="7349229"/>
            <a:ext cx="4451984" cy="2164726"/>
          </a:xfrm>
          <a:custGeom>
            <a:avLst/>
            <a:gdLst/>
            <a:ahLst/>
            <a:cxnLst/>
            <a:rect l="l" t="t" r="r" b="b"/>
            <a:pathLst>
              <a:path w="4451984" h="2164726">
                <a:moveTo>
                  <a:pt x="0" y="0"/>
                </a:moveTo>
                <a:lnTo>
                  <a:pt x="4451983" y="0"/>
                </a:lnTo>
                <a:lnTo>
                  <a:pt x="4451983" y="2164726"/>
                </a:lnTo>
                <a:lnTo>
                  <a:pt x="0" y="2164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24400" y="510594"/>
            <a:ext cx="11039201" cy="142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87"/>
              </a:lnSpc>
              <a:spcBef>
                <a:spcPct val="0"/>
              </a:spcBef>
            </a:pPr>
            <a:r>
              <a:rPr lang="en-US" sz="8845">
                <a:solidFill>
                  <a:srgbClr val="404040"/>
                </a:solidFill>
                <a:latin typeface="Hibernate"/>
              </a:rPr>
              <a:t>CHAMPS D’APPLICATION  DE PCA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77671" y="1477030"/>
            <a:ext cx="6308673" cy="82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6"/>
              </a:lnSpc>
              <a:spcBef>
                <a:spcPct val="0"/>
              </a:spcBef>
            </a:pPr>
            <a:r>
              <a:rPr lang="en-US" sz="4768">
                <a:solidFill>
                  <a:srgbClr val="000000"/>
                </a:solidFill>
                <a:latin typeface="Arimo"/>
              </a:rPr>
              <a:t>Compression d'images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7360" y="3216654"/>
            <a:ext cx="7011406" cy="8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  <a:spcBef>
                <a:spcPct val="0"/>
              </a:spcBef>
            </a:pPr>
            <a:r>
              <a:rPr lang="en-US" sz="5093">
                <a:solidFill>
                  <a:srgbClr val="000000"/>
                </a:solidFill>
                <a:latin typeface="Arimo"/>
              </a:rPr>
              <a:t>Reconnaissance faciale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4643" y="6433104"/>
            <a:ext cx="6762369" cy="91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1"/>
              </a:lnSpc>
              <a:spcBef>
                <a:spcPct val="0"/>
              </a:spcBef>
            </a:pPr>
            <a:r>
              <a:rPr lang="en-US" sz="5279">
                <a:solidFill>
                  <a:srgbClr val="000000"/>
                </a:solidFill>
                <a:latin typeface="Arimo"/>
              </a:rPr>
              <a:t>Détection d'anomalies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39050" y="9258300"/>
            <a:ext cx="4249100" cy="4249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24400" y="510594"/>
            <a:ext cx="11039201" cy="142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87"/>
              </a:lnSpc>
              <a:spcBef>
                <a:spcPct val="0"/>
              </a:spcBef>
            </a:pPr>
            <a:r>
              <a:rPr lang="en-US" sz="8845">
                <a:solidFill>
                  <a:srgbClr val="404040"/>
                </a:solidFill>
                <a:latin typeface="Hibernate"/>
              </a:rPr>
              <a:t>CHAMPS D’APPLICATION  DE KNN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539050" y="9258300"/>
            <a:ext cx="4249100" cy="4249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39050" y="2861274"/>
            <a:ext cx="3959733" cy="2542565"/>
          </a:xfrm>
          <a:custGeom>
            <a:avLst/>
            <a:gdLst/>
            <a:ahLst/>
            <a:cxnLst/>
            <a:rect l="l" t="t" r="r" b="b"/>
            <a:pathLst>
              <a:path w="3959733" h="2542565">
                <a:moveTo>
                  <a:pt x="0" y="0"/>
                </a:moveTo>
                <a:lnTo>
                  <a:pt x="3959733" y="0"/>
                </a:lnTo>
                <a:lnTo>
                  <a:pt x="3959733" y="2542565"/>
                </a:lnTo>
                <a:lnTo>
                  <a:pt x="0" y="2542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950627" y="1834829"/>
            <a:ext cx="6308673" cy="82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6"/>
              </a:lnSpc>
              <a:spcBef>
                <a:spcPct val="0"/>
              </a:spcBef>
            </a:pPr>
            <a:r>
              <a:rPr lang="en-US" sz="4768">
                <a:solidFill>
                  <a:srgbClr val="000000"/>
                </a:solidFill>
                <a:latin typeface="Arimo"/>
              </a:rPr>
              <a:t>Classification d'images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5601" y="4255365"/>
            <a:ext cx="7996849" cy="8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  <a:spcBef>
                <a:spcPct val="0"/>
              </a:spcBef>
            </a:pPr>
            <a:r>
              <a:rPr lang="en-US" sz="5093">
                <a:solidFill>
                  <a:srgbClr val="000000"/>
                </a:solidFill>
                <a:latin typeface="Arimo"/>
              </a:rPr>
              <a:t>Recommandation d'images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2450" y="6581760"/>
            <a:ext cx="5495174" cy="91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1"/>
              </a:lnSpc>
              <a:spcBef>
                <a:spcPct val="0"/>
              </a:spcBef>
            </a:pPr>
            <a:r>
              <a:rPr lang="en-US" sz="5279">
                <a:solidFill>
                  <a:srgbClr val="000000"/>
                </a:solidFill>
                <a:latin typeface="Arimo"/>
              </a:rPr>
              <a:t>Détection d'objets 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24400" y="510594"/>
            <a:ext cx="11039201" cy="142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87"/>
              </a:lnSpc>
              <a:spcBef>
                <a:spcPct val="0"/>
              </a:spcBef>
            </a:pPr>
            <a:r>
              <a:rPr lang="en-US" sz="8845">
                <a:solidFill>
                  <a:srgbClr val="404040"/>
                </a:solidFill>
                <a:latin typeface="Hibernate"/>
              </a:rPr>
              <a:t>CHAMPS D’APPLICATION  DE GMM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539050" y="9258300"/>
            <a:ext cx="4249100" cy="4249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39776" y="3112591"/>
            <a:ext cx="5300750" cy="3175201"/>
          </a:xfrm>
          <a:custGeom>
            <a:avLst/>
            <a:gdLst/>
            <a:ahLst/>
            <a:cxnLst/>
            <a:rect l="l" t="t" r="r" b="b"/>
            <a:pathLst>
              <a:path w="5300750" h="3175201">
                <a:moveTo>
                  <a:pt x="0" y="0"/>
                </a:moveTo>
                <a:lnTo>
                  <a:pt x="5300750" y="0"/>
                </a:lnTo>
                <a:lnTo>
                  <a:pt x="5300750" y="3175201"/>
                </a:lnTo>
                <a:lnTo>
                  <a:pt x="0" y="31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63530" y="2063618"/>
            <a:ext cx="6478259" cy="82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6"/>
              </a:lnSpc>
              <a:spcBef>
                <a:spcPct val="0"/>
              </a:spcBef>
            </a:pPr>
            <a:r>
              <a:rPr lang="en-US" sz="4768">
                <a:solidFill>
                  <a:srgbClr val="000000"/>
                </a:solidFill>
                <a:latin typeface="Arimo"/>
              </a:rPr>
              <a:t>Segmentation d'images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8593" y="5565165"/>
            <a:ext cx="9419557" cy="8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  <a:spcBef>
                <a:spcPct val="0"/>
              </a:spcBef>
            </a:pPr>
            <a:r>
              <a:rPr lang="en-US" sz="5093">
                <a:solidFill>
                  <a:srgbClr val="000000"/>
                </a:solidFill>
                <a:latin typeface="Arimo"/>
              </a:rPr>
              <a:t>Apprentissage par renforcement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4400" y="7830475"/>
            <a:ext cx="9131741" cy="91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1"/>
              </a:lnSpc>
              <a:spcBef>
                <a:spcPct val="0"/>
              </a:spcBef>
            </a:pPr>
            <a:r>
              <a:rPr lang="en-US" sz="5279">
                <a:solidFill>
                  <a:srgbClr val="000000"/>
                </a:solidFill>
                <a:latin typeface="Arimo"/>
              </a:rPr>
              <a:t>Traitement du langage naturel 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500787" y="1810996"/>
            <a:ext cx="6951997" cy="7970443"/>
          </a:xfrm>
          <a:custGeom>
            <a:avLst/>
            <a:gdLst/>
            <a:ahLst/>
            <a:cxnLst/>
            <a:rect l="l" t="t" r="r" b="b"/>
            <a:pathLst>
              <a:path w="6951997" h="7970443">
                <a:moveTo>
                  <a:pt x="0" y="0"/>
                </a:moveTo>
                <a:lnTo>
                  <a:pt x="6951997" y="0"/>
                </a:lnTo>
                <a:lnTo>
                  <a:pt x="6951997" y="7970443"/>
                </a:lnTo>
                <a:lnTo>
                  <a:pt x="0" y="797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56871" y="423862"/>
            <a:ext cx="96637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  Étude comparative  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56871" y="1659785"/>
            <a:ext cx="96637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  Etude d’un cas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921" y="7191218"/>
            <a:ext cx="16562158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....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87985"/>
            <a:ext cx="18288000" cy="108916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1309277" y="-2082036"/>
            <a:ext cx="4272939" cy="42729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009" tIns="42009" rIns="42009" bIns="42009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7193" y="2802213"/>
            <a:ext cx="12186772" cy="5668182"/>
          </a:xfrm>
          <a:custGeom>
            <a:avLst/>
            <a:gdLst/>
            <a:ahLst/>
            <a:cxnLst/>
            <a:rect l="l" t="t" r="r" b="b"/>
            <a:pathLst>
              <a:path w="12186772" h="5668182">
                <a:moveTo>
                  <a:pt x="0" y="0"/>
                </a:moveTo>
                <a:lnTo>
                  <a:pt x="12186772" y="0"/>
                </a:lnTo>
                <a:lnTo>
                  <a:pt x="12186772" y="5668182"/>
                </a:lnTo>
                <a:lnTo>
                  <a:pt x="0" y="5668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30334" y="4397134"/>
            <a:ext cx="4028966" cy="3794137"/>
          </a:xfrm>
          <a:custGeom>
            <a:avLst/>
            <a:gdLst/>
            <a:ahLst/>
            <a:cxnLst/>
            <a:rect l="l" t="t" r="r" b="b"/>
            <a:pathLst>
              <a:path w="4028966" h="3794137">
                <a:moveTo>
                  <a:pt x="0" y="0"/>
                </a:moveTo>
                <a:lnTo>
                  <a:pt x="4028966" y="0"/>
                </a:lnTo>
                <a:lnTo>
                  <a:pt x="4028966" y="3794137"/>
                </a:lnTo>
                <a:lnTo>
                  <a:pt x="0" y="3794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3" r="-90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63662" y="1044175"/>
            <a:ext cx="13959060" cy="114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94"/>
              </a:lnSpc>
            </a:pPr>
            <a:r>
              <a:rPr lang="en-US" sz="7161">
                <a:solidFill>
                  <a:srgbClr val="271905"/>
                </a:solidFill>
                <a:latin typeface="Bodoni FLF Italics"/>
              </a:rPr>
              <a:t>Prédiction des Bénéficiaires de l'Aide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37731" y="8770056"/>
            <a:ext cx="15891772" cy="91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3"/>
              </a:lnSpc>
            </a:pPr>
            <a:r>
              <a:rPr lang="en-US" sz="5669">
                <a:solidFill>
                  <a:srgbClr val="F90504"/>
                </a:solidFill>
                <a:latin typeface="Bodoni FLF Italics"/>
              </a:rPr>
              <a:t>Quels pays devraient recevoir des fonds et pourquoi ? 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274" y="0"/>
            <a:ext cx="18358274" cy="10413134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193710" y="-1837682"/>
            <a:ext cx="4312177" cy="43121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352" tIns="44352" rIns="44352" bIns="44352" rtlCol="0" anchor="ctr"/>
            <a:lstStyle/>
            <a:p>
              <a:pPr algn="ctr">
                <a:lnSpc>
                  <a:spcPts val="23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8591" y="5249869"/>
            <a:ext cx="16930818" cy="3664772"/>
          </a:xfrm>
          <a:custGeom>
            <a:avLst/>
            <a:gdLst/>
            <a:ahLst/>
            <a:cxnLst/>
            <a:rect l="l" t="t" r="r" b="b"/>
            <a:pathLst>
              <a:path w="16930818" h="3664772">
                <a:moveTo>
                  <a:pt x="0" y="0"/>
                </a:moveTo>
                <a:lnTo>
                  <a:pt x="16930818" y="0"/>
                </a:lnTo>
                <a:lnTo>
                  <a:pt x="16930818" y="3664773"/>
                </a:lnTo>
                <a:lnTo>
                  <a:pt x="0" y="366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53816" y="4827310"/>
            <a:ext cx="1456192" cy="978010"/>
          </a:xfrm>
          <a:custGeom>
            <a:avLst/>
            <a:gdLst/>
            <a:ahLst/>
            <a:cxnLst/>
            <a:rect l="l" t="t" r="r" b="b"/>
            <a:pathLst>
              <a:path w="1456192" h="978010">
                <a:moveTo>
                  <a:pt x="0" y="0"/>
                </a:moveTo>
                <a:lnTo>
                  <a:pt x="1456192" y="0"/>
                </a:lnTo>
                <a:lnTo>
                  <a:pt x="1456192" y="978010"/>
                </a:lnTo>
                <a:lnTo>
                  <a:pt x="0" y="978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10008" y="1317761"/>
            <a:ext cx="9797710" cy="115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73"/>
              </a:lnSpc>
            </a:pPr>
            <a:r>
              <a:rPr lang="en-US" sz="7227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  <p:sp>
        <p:nvSpPr>
          <p:cNvPr id="9" name="Freeform 9"/>
          <p:cNvSpPr/>
          <p:nvPr/>
        </p:nvSpPr>
        <p:spPr>
          <a:xfrm>
            <a:off x="4210008" y="4694419"/>
            <a:ext cx="1654059" cy="1110902"/>
          </a:xfrm>
          <a:custGeom>
            <a:avLst/>
            <a:gdLst/>
            <a:ahLst/>
            <a:cxnLst/>
            <a:rect l="l" t="t" r="r" b="b"/>
            <a:pathLst>
              <a:path w="1654059" h="1110902">
                <a:moveTo>
                  <a:pt x="0" y="0"/>
                </a:moveTo>
                <a:lnTo>
                  <a:pt x="1654058" y="0"/>
                </a:lnTo>
                <a:lnTo>
                  <a:pt x="1654058" y="1110901"/>
                </a:lnTo>
                <a:lnTo>
                  <a:pt x="0" y="1110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82911" y="2731624"/>
            <a:ext cx="2341811" cy="54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2"/>
              </a:lnSpc>
              <a:spcBef>
                <a:spcPct val="0"/>
              </a:spcBef>
            </a:pPr>
            <a:r>
              <a:rPr lang="en-US" sz="3130">
                <a:solidFill>
                  <a:srgbClr val="000000"/>
                </a:solidFill>
                <a:latin typeface="Arimo"/>
              </a:rPr>
              <a:t>Nom du pays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44695" y="2731624"/>
            <a:ext cx="11764714" cy="54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2"/>
              </a:lnSpc>
              <a:spcBef>
                <a:spcPct val="0"/>
              </a:spcBef>
            </a:pPr>
            <a:r>
              <a:rPr lang="en-US" sz="3130">
                <a:solidFill>
                  <a:srgbClr val="000000"/>
                </a:solidFill>
                <a:latin typeface="Arimo"/>
              </a:rPr>
              <a:t>Décès d'enfants de moins de 5 ans pour 1000 naissances vivantes</a:t>
            </a:r>
          </a:p>
        </p:txBody>
      </p:sp>
      <p:sp>
        <p:nvSpPr>
          <p:cNvPr id="12" name="Freeform 12"/>
          <p:cNvSpPr/>
          <p:nvPr/>
        </p:nvSpPr>
        <p:spPr>
          <a:xfrm rot="-3592312" flipH="1">
            <a:off x="5864649" y="4061514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126245">
            <a:off x="1310130" y="3948619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" y="3297"/>
            <a:ext cx="18282139" cy="10283703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112915" y="-1913009"/>
            <a:ext cx="4294293" cy="42942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88948" y="5110865"/>
            <a:ext cx="16110104" cy="3487124"/>
          </a:xfrm>
          <a:custGeom>
            <a:avLst/>
            <a:gdLst/>
            <a:ahLst/>
            <a:cxnLst/>
            <a:rect l="l" t="t" r="r" b="b"/>
            <a:pathLst>
              <a:path w="16110104" h="3487124">
                <a:moveTo>
                  <a:pt x="0" y="0"/>
                </a:moveTo>
                <a:lnTo>
                  <a:pt x="16110104" y="0"/>
                </a:lnTo>
                <a:lnTo>
                  <a:pt x="16110104" y="3487124"/>
                </a:lnTo>
                <a:lnTo>
                  <a:pt x="0" y="34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78730" y="4683971"/>
            <a:ext cx="1450153" cy="973954"/>
          </a:xfrm>
          <a:custGeom>
            <a:avLst/>
            <a:gdLst/>
            <a:ahLst/>
            <a:cxnLst/>
            <a:rect l="l" t="t" r="r" b="b"/>
            <a:pathLst>
              <a:path w="1450153" h="973954">
                <a:moveTo>
                  <a:pt x="0" y="0"/>
                </a:moveTo>
                <a:lnTo>
                  <a:pt x="1450152" y="0"/>
                </a:lnTo>
                <a:lnTo>
                  <a:pt x="1450152" y="973954"/>
                </a:lnTo>
                <a:lnTo>
                  <a:pt x="0" y="97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28882" y="4853240"/>
            <a:ext cx="1198122" cy="804685"/>
          </a:xfrm>
          <a:custGeom>
            <a:avLst/>
            <a:gdLst/>
            <a:ahLst/>
            <a:cxnLst/>
            <a:rect l="l" t="t" r="r" b="b"/>
            <a:pathLst>
              <a:path w="1198122" h="804685">
                <a:moveTo>
                  <a:pt x="0" y="0"/>
                </a:moveTo>
                <a:lnTo>
                  <a:pt x="1198122" y="0"/>
                </a:lnTo>
                <a:lnTo>
                  <a:pt x="1198122" y="804685"/>
                </a:lnTo>
                <a:lnTo>
                  <a:pt x="0" y="804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21344" y="2503241"/>
            <a:ext cx="4337298" cy="114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3217">
                <a:solidFill>
                  <a:srgbClr val="000000"/>
                </a:solidFill>
                <a:latin typeface="Arimo"/>
              </a:rPr>
              <a:t>Exportations de biens </a:t>
            </a:r>
          </a:p>
          <a:p>
            <a:pPr algn="ctr">
              <a:lnSpc>
                <a:spcPts val="4504"/>
              </a:lnSpc>
              <a:spcBef>
                <a:spcPct val="0"/>
              </a:spcBef>
            </a:pPr>
            <a:r>
              <a:rPr lang="en-US" sz="3217">
                <a:solidFill>
                  <a:srgbClr val="000000"/>
                </a:solidFill>
                <a:latin typeface="Arimo"/>
              </a:rPr>
              <a:t>et services par habitant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47387" y="2451169"/>
            <a:ext cx="4198293" cy="119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3417">
                <a:solidFill>
                  <a:srgbClr val="000000"/>
                </a:solidFill>
                <a:latin typeface="Arimo"/>
              </a:rPr>
              <a:t>Dépenses totales </a:t>
            </a:r>
          </a:p>
          <a:p>
            <a:pPr algn="ctr">
              <a:lnSpc>
                <a:spcPts val="4784"/>
              </a:lnSpc>
              <a:spcBef>
                <a:spcPct val="0"/>
              </a:spcBef>
            </a:pPr>
            <a:r>
              <a:rPr lang="en-US" sz="3417">
                <a:solidFill>
                  <a:srgbClr val="000000"/>
                </a:solidFill>
                <a:latin typeface="Arimo"/>
              </a:rPr>
              <a:t>de santé par habitant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8392" y="1048193"/>
            <a:ext cx="9757077" cy="115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7"/>
              </a:lnSpc>
            </a:pPr>
            <a:r>
              <a:rPr lang="en-US" sz="7197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  <p:sp>
        <p:nvSpPr>
          <p:cNvPr id="12" name="Freeform 12"/>
          <p:cNvSpPr/>
          <p:nvPr/>
        </p:nvSpPr>
        <p:spPr>
          <a:xfrm rot="4126245">
            <a:off x="5288735" y="3952612"/>
            <a:ext cx="1218133" cy="344123"/>
          </a:xfrm>
          <a:custGeom>
            <a:avLst/>
            <a:gdLst/>
            <a:ahLst/>
            <a:cxnLst/>
            <a:rect l="l" t="t" r="r" b="b"/>
            <a:pathLst>
              <a:path w="1218133" h="344123">
                <a:moveTo>
                  <a:pt x="0" y="0"/>
                </a:moveTo>
                <a:lnTo>
                  <a:pt x="1218133" y="0"/>
                </a:lnTo>
                <a:lnTo>
                  <a:pt x="1218133" y="344122"/>
                </a:lnTo>
                <a:lnTo>
                  <a:pt x="0" y="344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92312" flipH="1">
            <a:off x="8067282" y="4065813"/>
            <a:ext cx="1147659" cy="324214"/>
          </a:xfrm>
          <a:custGeom>
            <a:avLst/>
            <a:gdLst/>
            <a:ahLst/>
            <a:cxnLst/>
            <a:rect l="l" t="t" r="r" b="b"/>
            <a:pathLst>
              <a:path w="1147659" h="324214">
                <a:moveTo>
                  <a:pt x="1147660" y="0"/>
                </a:moveTo>
                <a:lnTo>
                  <a:pt x="0" y="0"/>
                </a:lnTo>
                <a:lnTo>
                  <a:pt x="0" y="324214"/>
                </a:lnTo>
                <a:lnTo>
                  <a:pt x="1147660" y="324214"/>
                </a:lnTo>
                <a:lnTo>
                  <a:pt x="11476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27004" y="4683971"/>
            <a:ext cx="1450153" cy="973954"/>
          </a:xfrm>
          <a:custGeom>
            <a:avLst/>
            <a:gdLst/>
            <a:ahLst/>
            <a:cxnLst/>
            <a:rect l="l" t="t" r="r" b="b"/>
            <a:pathLst>
              <a:path w="1450153" h="973954">
                <a:moveTo>
                  <a:pt x="0" y="0"/>
                </a:moveTo>
                <a:lnTo>
                  <a:pt x="1450153" y="0"/>
                </a:lnTo>
                <a:lnTo>
                  <a:pt x="1450153" y="973954"/>
                </a:lnTo>
                <a:lnTo>
                  <a:pt x="0" y="97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577307" y="3654164"/>
            <a:ext cx="4607421" cy="119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3417">
                <a:solidFill>
                  <a:srgbClr val="000000"/>
                </a:solidFill>
                <a:latin typeface="Arimo"/>
              </a:rPr>
              <a:t>Importations de biens </a:t>
            </a:r>
          </a:p>
          <a:p>
            <a:pPr algn="ctr">
              <a:lnSpc>
                <a:spcPts val="4784"/>
              </a:lnSpc>
              <a:spcBef>
                <a:spcPct val="0"/>
              </a:spcBef>
            </a:pPr>
            <a:r>
              <a:rPr lang="en-US" sz="3417">
                <a:solidFill>
                  <a:srgbClr val="000000"/>
                </a:solidFill>
                <a:latin typeface="Arimo"/>
              </a:rPr>
              <a:t>et services par habitant </a:t>
            </a:r>
          </a:p>
        </p:txBody>
      </p:sp>
      <p:sp>
        <p:nvSpPr>
          <p:cNvPr id="16" name="Freeform 16"/>
          <p:cNvSpPr/>
          <p:nvPr/>
        </p:nvSpPr>
        <p:spPr>
          <a:xfrm rot="-1782162" flipH="1">
            <a:off x="10314316" y="4316316"/>
            <a:ext cx="1325832" cy="374548"/>
          </a:xfrm>
          <a:custGeom>
            <a:avLst/>
            <a:gdLst/>
            <a:ahLst/>
            <a:cxnLst/>
            <a:rect l="l" t="t" r="r" b="b"/>
            <a:pathLst>
              <a:path w="1325832" h="374548">
                <a:moveTo>
                  <a:pt x="1325832" y="0"/>
                </a:moveTo>
                <a:lnTo>
                  <a:pt x="0" y="0"/>
                </a:lnTo>
                <a:lnTo>
                  <a:pt x="0" y="374547"/>
                </a:lnTo>
                <a:lnTo>
                  <a:pt x="1325832" y="374547"/>
                </a:lnTo>
                <a:lnTo>
                  <a:pt x="13258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56871" y="2097540"/>
            <a:ext cx="96637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921" y="7191218"/>
            <a:ext cx="16562158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....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30" y="0"/>
            <a:ext cx="18285970" cy="10287000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108980" y="-1828316"/>
            <a:ext cx="4264482" cy="42644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0173" y="5110038"/>
            <a:ext cx="16947654" cy="3739222"/>
          </a:xfrm>
          <a:custGeom>
            <a:avLst/>
            <a:gdLst/>
            <a:ahLst/>
            <a:cxnLst/>
            <a:rect l="l" t="t" r="r" b="b"/>
            <a:pathLst>
              <a:path w="16947654" h="3739222">
                <a:moveTo>
                  <a:pt x="0" y="0"/>
                </a:moveTo>
                <a:lnTo>
                  <a:pt x="16947654" y="0"/>
                </a:lnTo>
                <a:lnTo>
                  <a:pt x="16947654" y="3739222"/>
                </a:lnTo>
                <a:lnTo>
                  <a:pt x="0" y="373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5" r="-9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25477" y="4875085"/>
            <a:ext cx="1408204" cy="945780"/>
          </a:xfrm>
          <a:custGeom>
            <a:avLst/>
            <a:gdLst/>
            <a:ahLst/>
            <a:cxnLst/>
            <a:rect l="l" t="t" r="r" b="b"/>
            <a:pathLst>
              <a:path w="1408204" h="945780">
                <a:moveTo>
                  <a:pt x="0" y="0"/>
                </a:moveTo>
                <a:lnTo>
                  <a:pt x="1408204" y="0"/>
                </a:lnTo>
                <a:lnTo>
                  <a:pt x="1408204" y="945780"/>
                </a:lnTo>
                <a:lnTo>
                  <a:pt x="0" y="94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767229" y="2679898"/>
            <a:ext cx="4721275" cy="59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2"/>
              </a:lnSpc>
              <a:spcBef>
                <a:spcPct val="0"/>
              </a:spcBef>
            </a:pPr>
            <a:r>
              <a:rPr lang="en-US" sz="3294">
                <a:solidFill>
                  <a:srgbClr val="000000"/>
                </a:solidFill>
                <a:latin typeface="Arimo"/>
              </a:rPr>
              <a:t>Revenu net par personne</a:t>
            </a:r>
          </a:p>
        </p:txBody>
      </p:sp>
      <p:sp>
        <p:nvSpPr>
          <p:cNvPr id="9" name="Freeform 9"/>
          <p:cNvSpPr/>
          <p:nvPr/>
        </p:nvSpPr>
        <p:spPr>
          <a:xfrm>
            <a:off x="11689659" y="4875085"/>
            <a:ext cx="1408204" cy="945780"/>
          </a:xfrm>
          <a:custGeom>
            <a:avLst/>
            <a:gdLst/>
            <a:ahLst/>
            <a:cxnLst/>
            <a:rect l="l" t="t" r="r" b="b"/>
            <a:pathLst>
              <a:path w="1408204" h="945780">
                <a:moveTo>
                  <a:pt x="0" y="0"/>
                </a:moveTo>
                <a:lnTo>
                  <a:pt x="1408204" y="0"/>
                </a:lnTo>
                <a:lnTo>
                  <a:pt x="1408204" y="945780"/>
                </a:lnTo>
                <a:lnTo>
                  <a:pt x="0" y="94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137772" y="2638061"/>
            <a:ext cx="5697141" cy="117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2"/>
              </a:lnSpc>
            </a:pPr>
            <a:r>
              <a:rPr lang="en-US" sz="3294">
                <a:solidFill>
                  <a:srgbClr val="000000"/>
                </a:solidFill>
                <a:latin typeface="Arimo"/>
              </a:rPr>
              <a:t>Mesure du taux de croissance </a:t>
            </a:r>
          </a:p>
          <a:p>
            <a:pPr algn="ctr">
              <a:lnSpc>
                <a:spcPts val="4612"/>
              </a:lnSpc>
              <a:spcBef>
                <a:spcPct val="0"/>
              </a:spcBef>
            </a:pPr>
            <a:r>
              <a:rPr lang="en-US" sz="3294">
                <a:solidFill>
                  <a:srgbClr val="000000"/>
                </a:solidFill>
                <a:latin typeface="Arimo"/>
              </a:rPr>
              <a:t>annuel du PIB total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60763" y="751896"/>
            <a:ext cx="9689343" cy="114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7"/>
              </a:lnSpc>
            </a:pPr>
            <a:r>
              <a:rPr lang="en-US" sz="7147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  <p:sp>
        <p:nvSpPr>
          <p:cNvPr id="12" name="Freeform 12"/>
          <p:cNvSpPr/>
          <p:nvPr/>
        </p:nvSpPr>
        <p:spPr>
          <a:xfrm rot="4126245">
            <a:off x="8617247" y="3940355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92312" flipH="1">
            <a:off x="12989227" y="4234553"/>
            <a:ext cx="1306796" cy="369170"/>
          </a:xfrm>
          <a:custGeom>
            <a:avLst/>
            <a:gdLst/>
            <a:ahLst/>
            <a:cxnLst/>
            <a:rect l="l" t="t" r="r" b="b"/>
            <a:pathLst>
              <a:path w="1306796" h="369170">
                <a:moveTo>
                  <a:pt x="1306796" y="0"/>
                </a:moveTo>
                <a:lnTo>
                  <a:pt x="0" y="0"/>
                </a:lnTo>
                <a:lnTo>
                  <a:pt x="0" y="369170"/>
                </a:lnTo>
                <a:lnTo>
                  <a:pt x="1306796" y="369170"/>
                </a:lnTo>
                <a:lnTo>
                  <a:pt x="13067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414" y="-129661"/>
            <a:ext cx="18518508" cy="10416661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164655" y="-2070742"/>
            <a:ext cx="4349814" cy="434981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32639" y="4831541"/>
            <a:ext cx="16190400" cy="3504504"/>
          </a:xfrm>
          <a:custGeom>
            <a:avLst/>
            <a:gdLst/>
            <a:ahLst/>
            <a:cxnLst/>
            <a:rect l="l" t="t" r="r" b="b"/>
            <a:pathLst>
              <a:path w="16190400" h="3504504">
                <a:moveTo>
                  <a:pt x="0" y="0"/>
                </a:moveTo>
                <a:lnTo>
                  <a:pt x="16190400" y="0"/>
                </a:lnTo>
                <a:lnTo>
                  <a:pt x="16190400" y="3504504"/>
                </a:lnTo>
                <a:lnTo>
                  <a:pt x="0" y="3504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20443" y="2193346"/>
            <a:ext cx="11146334" cy="177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3360">
                <a:solidFill>
                  <a:srgbClr val="000000"/>
                </a:solidFill>
                <a:latin typeface="Arimo"/>
              </a:rPr>
              <a:t>ReveLe nombre moyen d'années qu'un nouveau-né vivrait </a:t>
            </a:r>
          </a:p>
          <a:p>
            <a:pPr>
              <a:lnSpc>
                <a:spcPts val="4704"/>
              </a:lnSpc>
            </a:pPr>
            <a:r>
              <a:rPr lang="en-US" sz="3360">
                <a:solidFill>
                  <a:srgbClr val="000000"/>
                </a:solidFill>
                <a:latin typeface="Arimo"/>
              </a:rPr>
              <a:t>si les tendances de mortalité actuelles </a:t>
            </a:r>
          </a:p>
          <a:p>
            <a:pPr>
              <a:lnSpc>
                <a:spcPts val="4704"/>
              </a:lnSpc>
              <a:spcBef>
                <a:spcPct val="0"/>
              </a:spcBef>
            </a:pPr>
            <a:r>
              <a:rPr lang="en-US" sz="3360">
                <a:solidFill>
                  <a:srgbClr val="000000"/>
                </a:solidFill>
                <a:latin typeface="Arimo"/>
              </a:rPr>
              <a:t>devaient rester les mêmes nu net par personne</a:t>
            </a:r>
          </a:p>
        </p:txBody>
      </p:sp>
      <p:sp>
        <p:nvSpPr>
          <p:cNvPr id="8" name="Freeform 8"/>
          <p:cNvSpPr/>
          <p:nvPr/>
        </p:nvSpPr>
        <p:spPr>
          <a:xfrm>
            <a:off x="13269367" y="4596317"/>
            <a:ext cx="1436382" cy="964705"/>
          </a:xfrm>
          <a:custGeom>
            <a:avLst/>
            <a:gdLst/>
            <a:ahLst/>
            <a:cxnLst/>
            <a:rect l="l" t="t" r="r" b="b"/>
            <a:pathLst>
              <a:path w="1436382" h="964705">
                <a:moveTo>
                  <a:pt x="0" y="0"/>
                </a:moveTo>
                <a:lnTo>
                  <a:pt x="1436383" y="0"/>
                </a:lnTo>
                <a:lnTo>
                  <a:pt x="1436383" y="964705"/>
                </a:lnTo>
                <a:lnTo>
                  <a:pt x="0" y="964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86226" y="816724"/>
            <a:ext cx="9883226" cy="117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8"/>
              </a:lnSpc>
            </a:pPr>
            <a:r>
              <a:rPr lang="en-US" sz="7290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  <p:sp>
        <p:nvSpPr>
          <p:cNvPr id="10" name="Freeform 10"/>
          <p:cNvSpPr/>
          <p:nvPr/>
        </p:nvSpPr>
        <p:spPr>
          <a:xfrm rot="2908302">
            <a:off x="11825681" y="3661858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8751" y="-652551"/>
            <a:ext cx="18366751" cy="11047666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202705" y="-1861357"/>
            <a:ext cx="4314168" cy="431416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5764" y="4984363"/>
            <a:ext cx="16057722" cy="3475785"/>
          </a:xfrm>
          <a:custGeom>
            <a:avLst/>
            <a:gdLst/>
            <a:ahLst/>
            <a:cxnLst/>
            <a:rect l="l" t="t" r="r" b="b"/>
            <a:pathLst>
              <a:path w="16057722" h="3475785">
                <a:moveTo>
                  <a:pt x="0" y="0"/>
                </a:moveTo>
                <a:lnTo>
                  <a:pt x="16057722" y="0"/>
                </a:lnTo>
                <a:lnTo>
                  <a:pt x="16057722" y="3475785"/>
                </a:lnTo>
                <a:lnTo>
                  <a:pt x="0" y="3475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7933" y="2313900"/>
            <a:ext cx="12396936" cy="117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5"/>
              </a:lnSpc>
            </a:pPr>
            <a:r>
              <a:rPr lang="en-US" sz="3332">
                <a:solidFill>
                  <a:srgbClr val="000000"/>
                </a:solidFill>
                <a:latin typeface="Arimo"/>
              </a:rPr>
              <a:t>Le nombre d'enfants qui naîtraient pour chaque femme </a:t>
            </a:r>
          </a:p>
          <a:p>
            <a:pPr>
              <a:lnSpc>
                <a:spcPts val="4665"/>
              </a:lnSpc>
              <a:spcBef>
                <a:spcPct val="0"/>
              </a:spcBef>
            </a:pPr>
            <a:r>
              <a:rPr lang="en-US" sz="3332">
                <a:solidFill>
                  <a:srgbClr val="000000"/>
                </a:solidFill>
                <a:latin typeface="Arimo"/>
              </a:rPr>
              <a:t>si les taux de fécondité par âge actuels devaient rester les mêmes</a:t>
            </a:r>
          </a:p>
        </p:txBody>
      </p:sp>
      <p:sp>
        <p:nvSpPr>
          <p:cNvPr id="8" name="Freeform 8"/>
          <p:cNvSpPr/>
          <p:nvPr/>
        </p:nvSpPr>
        <p:spPr>
          <a:xfrm>
            <a:off x="14603685" y="4724357"/>
            <a:ext cx="1424611" cy="956800"/>
          </a:xfrm>
          <a:custGeom>
            <a:avLst/>
            <a:gdLst/>
            <a:ahLst/>
            <a:cxnLst/>
            <a:rect l="l" t="t" r="r" b="b"/>
            <a:pathLst>
              <a:path w="1424611" h="956800">
                <a:moveTo>
                  <a:pt x="0" y="0"/>
                </a:moveTo>
                <a:lnTo>
                  <a:pt x="1424611" y="0"/>
                </a:lnTo>
                <a:lnTo>
                  <a:pt x="1424611" y="956799"/>
                </a:lnTo>
                <a:lnTo>
                  <a:pt x="0" y="956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03508" y="842235"/>
            <a:ext cx="9802234" cy="115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77"/>
              </a:lnSpc>
            </a:pPr>
            <a:r>
              <a:rPr lang="en-US" sz="7231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  <p:sp>
        <p:nvSpPr>
          <p:cNvPr id="10" name="Freeform 10"/>
          <p:cNvSpPr/>
          <p:nvPr/>
        </p:nvSpPr>
        <p:spPr>
          <a:xfrm rot="2908302">
            <a:off x="12938798" y="3902175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8989" y="0"/>
            <a:ext cx="18966989" cy="10287000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079467" y="-1891976"/>
            <a:ext cx="4286890" cy="42868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8669" y="4803999"/>
            <a:ext cx="16448025" cy="3560269"/>
          </a:xfrm>
          <a:custGeom>
            <a:avLst/>
            <a:gdLst/>
            <a:ahLst/>
            <a:cxnLst/>
            <a:rect l="l" t="t" r="r" b="b"/>
            <a:pathLst>
              <a:path w="16448025" h="3560269">
                <a:moveTo>
                  <a:pt x="0" y="0"/>
                </a:moveTo>
                <a:lnTo>
                  <a:pt x="16448024" y="0"/>
                </a:lnTo>
                <a:lnTo>
                  <a:pt x="16448024" y="3560269"/>
                </a:lnTo>
                <a:lnTo>
                  <a:pt x="0" y="356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27538" y="2309189"/>
            <a:ext cx="11160462" cy="116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6"/>
              </a:lnSpc>
              <a:spcBef>
                <a:spcPct val="0"/>
              </a:spcBef>
            </a:pPr>
            <a:r>
              <a:rPr lang="en-US" sz="3311">
                <a:solidFill>
                  <a:srgbClr val="000000"/>
                </a:solidFill>
                <a:latin typeface="Arimo"/>
              </a:rPr>
              <a:t>Le PIB par habitant. Calculé comme le PIB total divisé par la population totale </a:t>
            </a:r>
          </a:p>
        </p:txBody>
      </p:sp>
      <p:sp>
        <p:nvSpPr>
          <p:cNvPr id="8" name="Freeform 8"/>
          <p:cNvSpPr/>
          <p:nvPr/>
        </p:nvSpPr>
        <p:spPr>
          <a:xfrm>
            <a:off x="16068477" y="4626078"/>
            <a:ext cx="1415604" cy="950750"/>
          </a:xfrm>
          <a:custGeom>
            <a:avLst/>
            <a:gdLst/>
            <a:ahLst/>
            <a:cxnLst/>
            <a:rect l="l" t="t" r="r" b="b"/>
            <a:pathLst>
              <a:path w="1415604" h="950750">
                <a:moveTo>
                  <a:pt x="0" y="0"/>
                </a:moveTo>
                <a:lnTo>
                  <a:pt x="1415603" y="0"/>
                </a:lnTo>
                <a:lnTo>
                  <a:pt x="1415603" y="950750"/>
                </a:lnTo>
                <a:lnTo>
                  <a:pt x="0" y="950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92562" y="819312"/>
            <a:ext cx="9740256" cy="115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2"/>
              </a:lnSpc>
            </a:pPr>
            <a:r>
              <a:rPr lang="en-US" sz="7185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  <p:sp>
        <p:nvSpPr>
          <p:cNvPr id="10" name="Freeform 10"/>
          <p:cNvSpPr/>
          <p:nvPr/>
        </p:nvSpPr>
        <p:spPr>
          <a:xfrm rot="2908302">
            <a:off x="14485926" y="3721811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518" y="0"/>
            <a:ext cx="19057034" cy="10287000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195714" y="-1793090"/>
            <a:ext cx="4476308" cy="4252083"/>
            <a:chOff x="0" y="0"/>
            <a:chExt cx="85566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5662" cy="812800"/>
            </a:xfrm>
            <a:custGeom>
              <a:avLst/>
              <a:gdLst/>
              <a:ahLst/>
              <a:cxnLst/>
              <a:rect l="l" t="t" r="r" b="b"/>
              <a:pathLst>
                <a:path w="855662" h="812800">
                  <a:moveTo>
                    <a:pt x="427831" y="0"/>
                  </a:moveTo>
                  <a:cubicBezTo>
                    <a:pt x="191546" y="0"/>
                    <a:pt x="0" y="181951"/>
                    <a:pt x="0" y="406400"/>
                  </a:cubicBezTo>
                  <a:cubicBezTo>
                    <a:pt x="0" y="630849"/>
                    <a:pt x="191546" y="812800"/>
                    <a:pt x="427831" y="812800"/>
                  </a:cubicBezTo>
                  <a:cubicBezTo>
                    <a:pt x="664115" y="812800"/>
                    <a:pt x="855662" y="630849"/>
                    <a:pt x="855662" y="406400"/>
                  </a:cubicBezTo>
                  <a:cubicBezTo>
                    <a:pt x="855662" y="181951"/>
                    <a:pt x="664115" y="0"/>
                    <a:pt x="427831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0218" y="28575"/>
              <a:ext cx="695225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18717" y="2645143"/>
            <a:ext cx="16360566" cy="3102971"/>
          </a:xfrm>
          <a:custGeom>
            <a:avLst/>
            <a:gdLst/>
            <a:ahLst/>
            <a:cxnLst/>
            <a:rect l="l" t="t" r="r" b="b"/>
            <a:pathLst>
              <a:path w="16360566" h="3102971">
                <a:moveTo>
                  <a:pt x="0" y="0"/>
                </a:moveTo>
                <a:lnTo>
                  <a:pt x="16360566" y="0"/>
                </a:lnTo>
                <a:lnTo>
                  <a:pt x="16360566" y="3102971"/>
                </a:lnTo>
                <a:lnTo>
                  <a:pt x="0" y="310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36" b="-263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8717" y="6283857"/>
            <a:ext cx="16360566" cy="3102971"/>
          </a:xfrm>
          <a:custGeom>
            <a:avLst/>
            <a:gdLst/>
            <a:ahLst/>
            <a:cxnLst/>
            <a:rect l="l" t="t" r="r" b="b"/>
            <a:pathLst>
              <a:path w="16360566" h="3102971">
                <a:moveTo>
                  <a:pt x="0" y="0"/>
                </a:moveTo>
                <a:lnTo>
                  <a:pt x="16360566" y="0"/>
                </a:lnTo>
                <a:lnTo>
                  <a:pt x="16360566" y="3102971"/>
                </a:lnTo>
                <a:lnTo>
                  <a:pt x="0" y="310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36" b="-263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13682" y="796338"/>
            <a:ext cx="10170635" cy="114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52"/>
              </a:lnSpc>
            </a:pPr>
            <a:r>
              <a:rPr lang="en-US" sz="7126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563" y="0"/>
            <a:ext cx="18385563" cy="10287000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222668" y="-1855892"/>
            <a:ext cx="4318586" cy="4274188"/>
            <a:chOff x="0" y="0"/>
            <a:chExt cx="82124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1243" cy="812800"/>
            </a:xfrm>
            <a:custGeom>
              <a:avLst/>
              <a:gdLst/>
              <a:ahLst/>
              <a:cxnLst/>
              <a:rect l="l" t="t" r="r" b="b"/>
              <a:pathLst>
                <a:path w="821243" h="812800">
                  <a:moveTo>
                    <a:pt x="410621" y="0"/>
                  </a:moveTo>
                  <a:cubicBezTo>
                    <a:pt x="183842" y="0"/>
                    <a:pt x="0" y="181951"/>
                    <a:pt x="0" y="406400"/>
                  </a:cubicBezTo>
                  <a:cubicBezTo>
                    <a:pt x="0" y="630849"/>
                    <a:pt x="183842" y="812800"/>
                    <a:pt x="410621" y="812800"/>
                  </a:cubicBezTo>
                  <a:cubicBezTo>
                    <a:pt x="637401" y="812800"/>
                    <a:pt x="821243" y="630849"/>
                    <a:pt x="821243" y="406400"/>
                  </a:cubicBezTo>
                  <a:cubicBezTo>
                    <a:pt x="821243" y="181951"/>
                    <a:pt x="637401" y="0"/>
                    <a:pt x="410621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992" y="28575"/>
              <a:ext cx="66726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12890" y="2721624"/>
            <a:ext cx="16262220" cy="3213583"/>
          </a:xfrm>
          <a:custGeom>
            <a:avLst/>
            <a:gdLst/>
            <a:ahLst/>
            <a:cxnLst/>
            <a:rect l="l" t="t" r="r" b="b"/>
            <a:pathLst>
              <a:path w="16262220" h="3213583">
                <a:moveTo>
                  <a:pt x="0" y="0"/>
                </a:moveTo>
                <a:lnTo>
                  <a:pt x="16262220" y="0"/>
                </a:lnTo>
                <a:lnTo>
                  <a:pt x="16262220" y="3213582"/>
                </a:lnTo>
                <a:lnTo>
                  <a:pt x="0" y="3213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9" b="-5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240006"/>
            <a:ext cx="16230600" cy="3207334"/>
          </a:xfrm>
          <a:custGeom>
            <a:avLst/>
            <a:gdLst/>
            <a:ahLst/>
            <a:cxnLst/>
            <a:rect l="l" t="t" r="r" b="b"/>
            <a:pathLst>
              <a:path w="16230600" h="3207334">
                <a:moveTo>
                  <a:pt x="0" y="0"/>
                </a:moveTo>
                <a:lnTo>
                  <a:pt x="16230600" y="0"/>
                </a:lnTo>
                <a:lnTo>
                  <a:pt x="16230600" y="3207335"/>
                </a:lnTo>
                <a:lnTo>
                  <a:pt x="0" y="3207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9" b="-51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7863" y="971550"/>
            <a:ext cx="9812274" cy="114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96"/>
              </a:lnSpc>
            </a:pPr>
            <a:r>
              <a:rPr lang="en-US" sz="7163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6313" y="-112858"/>
            <a:ext cx="18488636" cy="10399858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187726" y="-2050808"/>
            <a:ext cx="4342797" cy="434279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94864" y="2680858"/>
            <a:ext cx="15698273" cy="3095250"/>
          </a:xfrm>
          <a:custGeom>
            <a:avLst/>
            <a:gdLst/>
            <a:ahLst/>
            <a:cxnLst/>
            <a:rect l="l" t="t" r="r" b="b"/>
            <a:pathLst>
              <a:path w="15698273" h="3095250">
                <a:moveTo>
                  <a:pt x="0" y="0"/>
                </a:moveTo>
                <a:lnTo>
                  <a:pt x="15698272" y="0"/>
                </a:lnTo>
                <a:lnTo>
                  <a:pt x="15698272" y="3095250"/>
                </a:lnTo>
                <a:lnTo>
                  <a:pt x="0" y="30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864" y="6085909"/>
            <a:ext cx="15698273" cy="3118601"/>
          </a:xfrm>
          <a:custGeom>
            <a:avLst/>
            <a:gdLst/>
            <a:ahLst/>
            <a:cxnLst/>
            <a:rect l="l" t="t" r="r" b="b"/>
            <a:pathLst>
              <a:path w="15698273" h="3118601">
                <a:moveTo>
                  <a:pt x="0" y="0"/>
                </a:moveTo>
                <a:lnTo>
                  <a:pt x="15698272" y="0"/>
                </a:lnTo>
                <a:lnTo>
                  <a:pt x="15698272" y="3118600"/>
                </a:lnTo>
                <a:lnTo>
                  <a:pt x="0" y="311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10358" y="962025"/>
            <a:ext cx="9867283" cy="117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4"/>
              </a:lnSpc>
            </a:pPr>
            <a:r>
              <a:rPr lang="en-US" sz="7278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5401" y="-6048"/>
            <a:ext cx="18313401" cy="10301288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223727" y="-1925631"/>
            <a:ext cx="4301636" cy="43016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957" y="2721170"/>
            <a:ext cx="15979428" cy="3190501"/>
          </a:xfrm>
          <a:custGeom>
            <a:avLst/>
            <a:gdLst/>
            <a:ahLst/>
            <a:cxnLst/>
            <a:rect l="l" t="t" r="r" b="b"/>
            <a:pathLst>
              <a:path w="15979428" h="3190501">
                <a:moveTo>
                  <a:pt x="0" y="0"/>
                </a:moveTo>
                <a:lnTo>
                  <a:pt x="15979428" y="0"/>
                </a:lnTo>
                <a:lnTo>
                  <a:pt x="15979428" y="3190500"/>
                </a:lnTo>
                <a:lnTo>
                  <a:pt x="0" y="3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6957" y="6256835"/>
            <a:ext cx="15979428" cy="3190501"/>
          </a:xfrm>
          <a:custGeom>
            <a:avLst/>
            <a:gdLst/>
            <a:ahLst/>
            <a:cxnLst/>
            <a:rect l="l" t="t" r="r" b="b"/>
            <a:pathLst>
              <a:path w="15979428" h="3190501">
                <a:moveTo>
                  <a:pt x="0" y="0"/>
                </a:moveTo>
                <a:lnTo>
                  <a:pt x="15979428" y="0"/>
                </a:lnTo>
                <a:lnTo>
                  <a:pt x="15979428" y="3190501"/>
                </a:lnTo>
                <a:lnTo>
                  <a:pt x="0" y="3190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57119" y="971550"/>
            <a:ext cx="9773762" cy="115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2"/>
              </a:lnSpc>
            </a:pPr>
            <a:r>
              <a:rPr lang="en-US" sz="7210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06627" y="0"/>
            <a:ext cx="19566555" cy="10593849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106627" y="-1873017"/>
            <a:ext cx="4330957" cy="4280216"/>
            <a:chOff x="0" y="0"/>
            <a:chExt cx="822435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2435" cy="812800"/>
            </a:xfrm>
            <a:custGeom>
              <a:avLst/>
              <a:gdLst/>
              <a:ahLst/>
              <a:cxnLst/>
              <a:rect l="l" t="t" r="r" b="b"/>
              <a:pathLst>
                <a:path w="822435" h="812800">
                  <a:moveTo>
                    <a:pt x="411218" y="0"/>
                  </a:moveTo>
                  <a:cubicBezTo>
                    <a:pt x="184108" y="0"/>
                    <a:pt x="0" y="181951"/>
                    <a:pt x="0" y="406400"/>
                  </a:cubicBezTo>
                  <a:cubicBezTo>
                    <a:pt x="0" y="630849"/>
                    <a:pt x="184108" y="812800"/>
                    <a:pt x="411218" y="812800"/>
                  </a:cubicBezTo>
                  <a:cubicBezTo>
                    <a:pt x="638327" y="812800"/>
                    <a:pt x="822435" y="630849"/>
                    <a:pt x="822435" y="406400"/>
                  </a:cubicBezTo>
                  <a:cubicBezTo>
                    <a:pt x="822435" y="181951"/>
                    <a:pt x="638327" y="0"/>
                    <a:pt x="411218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7103" y="28575"/>
              <a:ext cx="668229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39915" y="2929854"/>
            <a:ext cx="16808171" cy="3316652"/>
          </a:xfrm>
          <a:custGeom>
            <a:avLst/>
            <a:gdLst/>
            <a:ahLst/>
            <a:cxnLst/>
            <a:rect l="l" t="t" r="r" b="b"/>
            <a:pathLst>
              <a:path w="16808171" h="3316652">
                <a:moveTo>
                  <a:pt x="0" y="0"/>
                </a:moveTo>
                <a:lnTo>
                  <a:pt x="16808170" y="0"/>
                </a:lnTo>
                <a:lnTo>
                  <a:pt x="16808170" y="3316653"/>
                </a:lnTo>
                <a:lnTo>
                  <a:pt x="0" y="3316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2" b="-59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9915" y="6713232"/>
            <a:ext cx="10462584" cy="210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372" lvl="1" indent="-322686">
              <a:lnSpc>
                <a:spcPts val="4184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Canva Sans"/>
              </a:rPr>
              <a:t>Jeu de données de petite taille. </a:t>
            </a:r>
          </a:p>
          <a:p>
            <a:pPr marL="645372" lvl="1" indent="-322686">
              <a:lnSpc>
                <a:spcPts val="4184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Canva Sans"/>
              </a:rPr>
              <a:t>Aucune valeur manquante. </a:t>
            </a:r>
          </a:p>
          <a:p>
            <a:pPr marL="645372" lvl="1" indent="-322686">
              <a:lnSpc>
                <a:spcPts val="4184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Canva Sans"/>
              </a:rPr>
              <a:t>Aucune valeur en double. </a:t>
            </a:r>
          </a:p>
          <a:p>
            <a:pPr marL="645372" lvl="1" indent="-322686">
              <a:lnSpc>
                <a:spcPts val="4184"/>
              </a:lnSpc>
              <a:buFont typeface="Arial"/>
              <a:buChar char="•"/>
            </a:pPr>
            <a:r>
              <a:rPr lang="en-US" sz="2989">
                <a:solidFill>
                  <a:srgbClr val="000000"/>
                </a:solidFill>
                <a:latin typeface="Canva Sans"/>
              </a:rPr>
              <a:t>Quelques valeurs aberrantes et distribution inclinée.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3810" y="1249090"/>
            <a:ext cx="9840381" cy="115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8"/>
              </a:lnSpc>
            </a:pPr>
            <a:r>
              <a:rPr lang="en-US" sz="7174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9333" y="-273471"/>
            <a:ext cx="18497333" cy="10558769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037196" y="-1867096"/>
            <a:ext cx="4277533" cy="427753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1571" y="3190764"/>
            <a:ext cx="15736887" cy="5849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1"/>
              </a:lnSpc>
            </a:pPr>
            <a:r>
              <a:rPr lang="en-US" sz="3186">
                <a:solidFill>
                  <a:srgbClr val="000000"/>
                </a:solidFill>
                <a:latin typeface="Canva Sans Bold"/>
              </a:rPr>
              <a:t>Les caractéristiques des pays économiquement défavorisés sont les suivantes : </a:t>
            </a:r>
          </a:p>
          <a:p>
            <a:pPr>
              <a:lnSpc>
                <a:spcPts val="4182"/>
              </a:lnSpc>
            </a:pPr>
            <a:endParaRPr lang="en-US" sz="3186">
              <a:solidFill>
                <a:srgbClr val="000000"/>
              </a:solidFill>
              <a:latin typeface="Canva Sans Bold"/>
            </a:endParaRPr>
          </a:p>
          <a:p>
            <a:pPr marL="644967" lvl="1" indent="-322483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Canva Sans"/>
              </a:rPr>
              <a:t>Le revenu par habitant du pays est très faible. </a:t>
            </a:r>
          </a:p>
          <a:p>
            <a:pPr marL="644967" lvl="1" indent="-322483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Canva Sans"/>
              </a:rPr>
              <a:t>Population élevée qui entraîne une non-disponibilité des ressources. </a:t>
            </a:r>
          </a:p>
          <a:p>
            <a:pPr marL="644967" lvl="1" indent="-322483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Canva Sans"/>
              </a:rPr>
              <a:t>Chômage en raison de ressources limitées. </a:t>
            </a:r>
          </a:p>
          <a:p>
            <a:pPr marL="644967" lvl="1" indent="-322483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Canva Sans"/>
              </a:rPr>
              <a:t>Faible richesse nationale qui entraîne un faible capital. </a:t>
            </a:r>
          </a:p>
          <a:p>
            <a:pPr marL="644967" lvl="1" indent="-322483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Canva Sans"/>
              </a:rPr>
              <a:t>Distribution inéquitable des richesses et des revenus. </a:t>
            </a:r>
          </a:p>
          <a:p>
            <a:pPr marL="644967" lvl="1" indent="-322483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Canva Sans"/>
              </a:rPr>
              <a:t>Manque d'aménagements éducatifs adéquats et donc illettrisme prévalent. </a:t>
            </a:r>
          </a:p>
          <a:p>
            <a:pPr marL="644967" lvl="1" indent="-322483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Canva Sans"/>
              </a:rPr>
              <a:t>Niveau de vie faible. </a:t>
            </a:r>
          </a:p>
          <a:p>
            <a:pPr marL="644967" lvl="1" indent="-322483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Canva Sans"/>
              </a:rPr>
              <a:t>Aucune avancée technique. </a:t>
            </a:r>
          </a:p>
          <a:p>
            <a:pPr marL="644967" lvl="1" indent="-322483">
              <a:lnSpc>
                <a:spcPts val="4182"/>
              </a:lnSpc>
              <a:buFont typeface="Arial"/>
              <a:buChar char="•"/>
            </a:pPr>
            <a:r>
              <a:rPr lang="en-US" sz="2987">
                <a:solidFill>
                  <a:srgbClr val="000000"/>
                </a:solidFill>
                <a:latin typeface="Canva Sans"/>
              </a:rPr>
              <a:t>Services de santé médiocres associés à des taux de natalité et de mortalité élevés.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84502" y="1253012"/>
            <a:ext cx="9718996" cy="11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3"/>
              </a:lnSpc>
            </a:pPr>
            <a:r>
              <a:rPr lang="en-US" sz="7169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312147" y="1503444"/>
            <a:ext cx="966370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Description des algorithmes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921" y="7191218"/>
            <a:ext cx="16562158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....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59065" y="0"/>
            <a:ext cx="18847065" cy="10341728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073838" y="-1833708"/>
            <a:ext cx="4285643" cy="428564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907" y="3656277"/>
            <a:ext cx="15054186" cy="6090954"/>
          </a:xfrm>
          <a:custGeom>
            <a:avLst/>
            <a:gdLst/>
            <a:ahLst/>
            <a:cxnLst/>
            <a:rect l="l" t="t" r="r" b="b"/>
            <a:pathLst>
              <a:path w="15054186" h="6090954">
                <a:moveTo>
                  <a:pt x="0" y="0"/>
                </a:moveTo>
                <a:lnTo>
                  <a:pt x="15054186" y="0"/>
                </a:lnTo>
                <a:lnTo>
                  <a:pt x="15054186" y="6090954"/>
                </a:lnTo>
                <a:lnTo>
                  <a:pt x="0" y="609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81" r="-1300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90672" y="2757605"/>
            <a:ext cx="5342783" cy="53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9"/>
              </a:lnSpc>
            </a:pPr>
            <a:r>
              <a:rPr lang="en-US" sz="3192">
                <a:solidFill>
                  <a:srgbClr val="000000"/>
                </a:solidFill>
                <a:latin typeface="Canva Sans Bold"/>
              </a:rPr>
              <a:t>Distribution des Données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5288" y="962025"/>
            <a:ext cx="9737424" cy="115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19"/>
              </a:lnSpc>
            </a:pPr>
            <a:r>
              <a:rPr lang="en-US" sz="7183">
                <a:solidFill>
                  <a:srgbClr val="271905"/>
                </a:solidFill>
                <a:latin typeface="Bodoni FLF Italics"/>
              </a:rPr>
              <a:t>Visualisation des Données</a:t>
            </a:r>
          </a:p>
        </p:txBody>
      </p:sp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65835" y="-418886"/>
            <a:ext cx="18953835" cy="1075824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1035100" y="-1811720"/>
            <a:ext cx="4277069" cy="427706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1138" y="3697072"/>
            <a:ext cx="16885723" cy="5694428"/>
          </a:xfrm>
          <a:custGeom>
            <a:avLst/>
            <a:gdLst/>
            <a:ahLst/>
            <a:cxnLst/>
            <a:rect l="l" t="t" r="r" b="b"/>
            <a:pathLst>
              <a:path w="16885723" h="5694428">
                <a:moveTo>
                  <a:pt x="0" y="0"/>
                </a:moveTo>
                <a:lnTo>
                  <a:pt x="16885724" y="0"/>
                </a:lnTo>
                <a:lnTo>
                  <a:pt x="16885724" y="5694429"/>
                </a:lnTo>
                <a:lnTo>
                  <a:pt x="0" y="5694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03435" y="2736216"/>
            <a:ext cx="5414928" cy="62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7"/>
              </a:lnSpc>
            </a:pPr>
            <a:r>
              <a:rPr lang="en-US" sz="3683">
                <a:solidFill>
                  <a:srgbClr val="000000"/>
                </a:solidFill>
                <a:latin typeface="Canva Sans Bold"/>
              </a:rPr>
              <a:t>Matrice de Corrélation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80751" y="962025"/>
            <a:ext cx="7726498" cy="115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2"/>
              </a:lnSpc>
            </a:pPr>
            <a:r>
              <a:rPr lang="en-US" sz="7168">
                <a:solidFill>
                  <a:srgbClr val="271905"/>
                </a:solidFill>
                <a:latin typeface="Bodoni FLF Italics"/>
              </a:rPr>
              <a:t>Feature Engineering</a:t>
            </a:r>
          </a:p>
        </p:txBody>
      </p:sp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70813" y="-654443"/>
            <a:ext cx="20040469" cy="1094144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1563420" y="-2072980"/>
            <a:ext cx="4269811" cy="42698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009" tIns="42009" rIns="42009" bIns="42009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06391" y="514506"/>
            <a:ext cx="13622469" cy="9257988"/>
          </a:xfrm>
          <a:custGeom>
            <a:avLst/>
            <a:gdLst/>
            <a:ahLst/>
            <a:cxnLst/>
            <a:rect l="l" t="t" r="r" b="b"/>
            <a:pathLst>
              <a:path w="13622469" h="9257988">
                <a:moveTo>
                  <a:pt x="0" y="0"/>
                </a:moveTo>
                <a:lnTo>
                  <a:pt x="13622469" y="0"/>
                </a:lnTo>
                <a:lnTo>
                  <a:pt x="13622469" y="9257988"/>
                </a:lnTo>
                <a:lnTo>
                  <a:pt x="0" y="925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20221" y="-202554"/>
            <a:ext cx="19393120" cy="1048955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1737196" y="-2080942"/>
            <a:ext cx="4272561" cy="4272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009" tIns="42009" rIns="42009" bIns="42009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35365" y="437646"/>
            <a:ext cx="13539303" cy="9252801"/>
          </a:xfrm>
          <a:custGeom>
            <a:avLst/>
            <a:gdLst/>
            <a:ahLst/>
            <a:cxnLst/>
            <a:rect l="l" t="t" r="r" b="b"/>
            <a:pathLst>
              <a:path w="13539303" h="9252801">
                <a:moveTo>
                  <a:pt x="0" y="0"/>
                </a:moveTo>
                <a:lnTo>
                  <a:pt x="13539303" y="0"/>
                </a:lnTo>
                <a:lnTo>
                  <a:pt x="13539303" y="9252801"/>
                </a:lnTo>
                <a:lnTo>
                  <a:pt x="0" y="925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63523" y="-355395"/>
            <a:ext cx="19031249" cy="10642395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007118" y="-1896615"/>
            <a:ext cx="4288522" cy="428852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7143" y="3304757"/>
            <a:ext cx="7279877" cy="628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1"/>
              </a:lnSpc>
            </a:pPr>
            <a:r>
              <a:rPr lang="en-US" sz="3693">
                <a:solidFill>
                  <a:srgbClr val="000000"/>
                </a:solidFill>
                <a:latin typeface="Canva Sans Bold"/>
              </a:rPr>
              <a:t>Catégoriser et Normaliser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7143" y="4846589"/>
            <a:ext cx="11873746" cy="3160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945" lvl="1" indent="-387973">
              <a:lnSpc>
                <a:spcPts val="5031"/>
              </a:lnSpc>
              <a:buFont typeface="Arial"/>
              <a:buChar char="•"/>
            </a:pPr>
            <a:r>
              <a:rPr lang="en-US" sz="3594">
                <a:solidFill>
                  <a:srgbClr val="000000"/>
                </a:solidFill>
                <a:latin typeface="Canva Sans"/>
              </a:rPr>
              <a:t>Les 3 catégories des caractéristiques sont : </a:t>
            </a:r>
          </a:p>
          <a:p>
            <a:pPr>
              <a:lnSpc>
                <a:spcPts val="5031"/>
              </a:lnSpc>
            </a:pPr>
            <a:r>
              <a:rPr lang="en-US" sz="3594">
                <a:solidFill>
                  <a:srgbClr val="000000"/>
                </a:solidFill>
                <a:latin typeface="Canva Sans"/>
              </a:rPr>
              <a:t>          </a:t>
            </a:r>
            <a:r>
              <a:rPr lang="en-US" sz="3594">
                <a:solidFill>
                  <a:srgbClr val="000000"/>
                </a:solidFill>
                <a:latin typeface="Canva Sans Bold"/>
              </a:rPr>
              <a:t>Santé </a:t>
            </a:r>
            <a:r>
              <a:rPr lang="en-US" sz="3594">
                <a:solidFill>
                  <a:srgbClr val="000000"/>
                </a:solidFill>
                <a:latin typeface="Canva Sans"/>
              </a:rPr>
              <a:t>: child_mort, health, life_expec, total_fer </a:t>
            </a:r>
          </a:p>
          <a:p>
            <a:pPr>
              <a:lnSpc>
                <a:spcPts val="5031"/>
              </a:lnSpc>
            </a:pPr>
            <a:r>
              <a:rPr lang="en-US" sz="3594">
                <a:solidFill>
                  <a:srgbClr val="000000"/>
                </a:solidFill>
                <a:latin typeface="Canva Sans"/>
              </a:rPr>
              <a:t>          </a:t>
            </a:r>
            <a:r>
              <a:rPr lang="en-US" sz="3594">
                <a:solidFill>
                  <a:srgbClr val="000000"/>
                </a:solidFill>
                <a:latin typeface="Canva Sans Bold"/>
              </a:rPr>
              <a:t>Commerce </a:t>
            </a:r>
            <a:r>
              <a:rPr lang="en-US" sz="3594">
                <a:solidFill>
                  <a:srgbClr val="000000"/>
                </a:solidFill>
                <a:latin typeface="Canva Sans"/>
              </a:rPr>
              <a:t>: imports, exports </a:t>
            </a:r>
          </a:p>
          <a:p>
            <a:pPr>
              <a:lnSpc>
                <a:spcPts val="5031"/>
              </a:lnSpc>
            </a:pPr>
            <a:r>
              <a:rPr lang="en-US" sz="3594">
                <a:solidFill>
                  <a:srgbClr val="000000"/>
                </a:solidFill>
                <a:latin typeface="Canva Sans"/>
              </a:rPr>
              <a:t>          </a:t>
            </a:r>
            <a:r>
              <a:rPr lang="en-US" sz="3594">
                <a:solidFill>
                  <a:srgbClr val="000000"/>
                </a:solidFill>
                <a:latin typeface="Canva Sans Bold"/>
              </a:rPr>
              <a:t>Finances </a:t>
            </a:r>
            <a:r>
              <a:rPr lang="en-US" sz="3594">
                <a:solidFill>
                  <a:srgbClr val="000000"/>
                </a:solidFill>
                <a:latin typeface="Canva Sans"/>
              </a:rPr>
              <a:t>: income, inflation, gdpp </a:t>
            </a:r>
          </a:p>
          <a:p>
            <a:pPr>
              <a:lnSpc>
                <a:spcPts val="5031"/>
              </a:lnSpc>
            </a:pPr>
            <a:endParaRPr lang="en-US" sz="3594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70406" y="1231680"/>
            <a:ext cx="7747188" cy="116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5"/>
              </a:lnSpc>
            </a:pPr>
            <a:r>
              <a:rPr lang="en-US" sz="7188">
                <a:solidFill>
                  <a:srgbClr val="271905"/>
                </a:solidFill>
                <a:latin typeface="Bodoni FLF Italics"/>
              </a:rPr>
              <a:t>Feature Engineering</a:t>
            </a:r>
          </a:p>
        </p:txBody>
      </p:sp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984" y="-9554"/>
            <a:ext cx="18304984" cy="10296554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137159" y="-1797155"/>
            <a:ext cx="4299659" cy="42996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7789" y="4068577"/>
            <a:ext cx="15555437" cy="5760333"/>
          </a:xfrm>
          <a:custGeom>
            <a:avLst/>
            <a:gdLst/>
            <a:ahLst/>
            <a:cxnLst/>
            <a:rect l="l" t="t" r="r" b="b"/>
            <a:pathLst>
              <a:path w="15555437" h="5760333">
                <a:moveTo>
                  <a:pt x="0" y="0"/>
                </a:moveTo>
                <a:lnTo>
                  <a:pt x="15555437" y="0"/>
                </a:lnTo>
                <a:lnTo>
                  <a:pt x="15555437" y="5760334"/>
                </a:lnTo>
                <a:lnTo>
                  <a:pt x="0" y="576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12671" y="2980510"/>
            <a:ext cx="6159460" cy="63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4"/>
              </a:lnSpc>
            </a:pPr>
            <a:r>
              <a:rPr lang="en-US" sz="3703">
                <a:solidFill>
                  <a:srgbClr val="000000"/>
                </a:solidFill>
                <a:latin typeface="Canva Sans Bold"/>
              </a:rPr>
              <a:t>Catégoriser et Normaliser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60346" y="1348961"/>
            <a:ext cx="7767307" cy="115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8"/>
              </a:lnSpc>
            </a:pPr>
            <a:r>
              <a:rPr lang="en-US" sz="7206">
                <a:solidFill>
                  <a:srgbClr val="271905"/>
                </a:solidFill>
                <a:latin typeface="Bodoni FLF Italics"/>
              </a:rPr>
              <a:t>Feature Engineering</a:t>
            </a:r>
          </a:p>
        </p:txBody>
      </p:sp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141" y="-235900"/>
            <a:ext cx="18329141" cy="10625344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162794" y="-1841931"/>
            <a:ext cx="4305333" cy="430533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89873" y="4060183"/>
            <a:ext cx="6667686" cy="5493597"/>
          </a:xfrm>
          <a:custGeom>
            <a:avLst/>
            <a:gdLst/>
            <a:ahLst/>
            <a:cxnLst/>
            <a:rect l="l" t="t" r="r" b="b"/>
            <a:pathLst>
              <a:path w="6667686" h="5493597">
                <a:moveTo>
                  <a:pt x="0" y="0"/>
                </a:moveTo>
                <a:lnTo>
                  <a:pt x="6667686" y="0"/>
                </a:lnTo>
                <a:lnTo>
                  <a:pt x="6667686" y="5493597"/>
                </a:lnTo>
                <a:lnTo>
                  <a:pt x="0" y="5493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3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88326" y="4149896"/>
            <a:ext cx="6737748" cy="5403884"/>
          </a:xfrm>
          <a:custGeom>
            <a:avLst/>
            <a:gdLst/>
            <a:ahLst/>
            <a:cxnLst/>
            <a:rect l="l" t="t" r="r" b="b"/>
            <a:pathLst>
              <a:path w="6737748" h="5403884">
                <a:moveTo>
                  <a:pt x="0" y="0"/>
                </a:moveTo>
                <a:lnTo>
                  <a:pt x="6737748" y="0"/>
                </a:lnTo>
                <a:lnTo>
                  <a:pt x="6737748" y="5403884"/>
                </a:lnTo>
                <a:lnTo>
                  <a:pt x="0" y="5403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4" t="-3376" r="-689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9873" y="2942127"/>
            <a:ext cx="6167589" cy="631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1"/>
              </a:lnSpc>
            </a:pPr>
            <a:r>
              <a:rPr lang="en-US" sz="3708">
                <a:solidFill>
                  <a:srgbClr val="000000"/>
                </a:solidFill>
                <a:latin typeface="Canva Sans Bold"/>
              </a:rPr>
              <a:t>Catégoriser et Normaliser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88326" y="2942127"/>
            <a:ext cx="3518604" cy="631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1"/>
              </a:lnSpc>
            </a:pPr>
            <a:r>
              <a:rPr lang="en-US" sz="3708">
                <a:solidFill>
                  <a:srgbClr val="000000"/>
                </a:solidFill>
                <a:latin typeface="Canva Sans Bold"/>
              </a:rPr>
              <a:t>Normalisation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55221" y="971550"/>
            <a:ext cx="7777557" cy="115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9"/>
              </a:lnSpc>
            </a:pPr>
            <a:r>
              <a:rPr lang="en-US" sz="7216">
                <a:solidFill>
                  <a:srgbClr val="271905"/>
                </a:solidFill>
                <a:latin typeface="Bodoni FLF Italics"/>
              </a:rPr>
              <a:t>Feature Engineering</a:t>
            </a:r>
          </a:p>
        </p:txBody>
      </p:sp>
    </p:spTree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20456" y="4208"/>
            <a:ext cx="19008456" cy="10531988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062656" y="-1835552"/>
            <a:ext cx="4283168" cy="4122761"/>
            <a:chOff x="0" y="0"/>
            <a:chExt cx="84442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4424" cy="812800"/>
            </a:xfrm>
            <a:custGeom>
              <a:avLst/>
              <a:gdLst/>
              <a:ahLst/>
              <a:cxnLst/>
              <a:rect l="l" t="t" r="r" b="b"/>
              <a:pathLst>
                <a:path w="844424" h="812800">
                  <a:moveTo>
                    <a:pt x="422212" y="0"/>
                  </a:moveTo>
                  <a:cubicBezTo>
                    <a:pt x="189031" y="0"/>
                    <a:pt x="0" y="181951"/>
                    <a:pt x="0" y="406400"/>
                  </a:cubicBezTo>
                  <a:cubicBezTo>
                    <a:pt x="0" y="630849"/>
                    <a:pt x="189031" y="812800"/>
                    <a:pt x="422212" y="812800"/>
                  </a:cubicBezTo>
                  <a:cubicBezTo>
                    <a:pt x="655393" y="812800"/>
                    <a:pt x="844424" y="630849"/>
                    <a:pt x="844424" y="406400"/>
                  </a:cubicBezTo>
                  <a:cubicBezTo>
                    <a:pt x="844424" y="181951"/>
                    <a:pt x="655393" y="0"/>
                    <a:pt x="422212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9165" y="28575"/>
              <a:ext cx="686095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64343" y="1178774"/>
            <a:ext cx="8759314" cy="11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92"/>
              </a:lnSpc>
            </a:pPr>
            <a:r>
              <a:rPr lang="en-US" sz="6910">
                <a:solidFill>
                  <a:srgbClr val="271905"/>
                </a:solidFill>
                <a:latin typeface="Bodoni FLF Italics"/>
              </a:rPr>
              <a:t>Réduction de dimension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5728" y="4312929"/>
            <a:ext cx="15473889" cy="117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2"/>
              </a:lnSpc>
            </a:pPr>
            <a:r>
              <a:rPr lang="en-US" sz="3359">
                <a:solidFill>
                  <a:srgbClr val="000000"/>
                </a:solidFill>
                <a:latin typeface="Canva Sans"/>
              </a:rPr>
              <a:t>Il s'agit d'une méthode de réduction de dimensionnalité qui est </a:t>
            </a:r>
          </a:p>
          <a:p>
            <a:pPr>
              <a:lnSpc>
                <a:spcPts val="4702"/>
              </a:lnSpc>
            </a:pPr>
            <a:r>
              <a:rPr lang="en-US" sz="3359">
                <a:solidFill>
                  <a:srgbClr val="000000"/>
                </a:solidFill>
                <a:latin typeface="Canva Sans"/>
              </a:rPr>
              <a:t>de préférence utilisée pour un problème d'apprentissage non supervisé.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1140" y="2230058"/>
            <a:ext cx="13285720" cy="11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92"/>
              </a:lnSpc>
            </a:pPr>
            <a:r>
              <a:rPr lang="en-US" sz="6910">
                <a:solidFill>
                  <a:srgbClr val="271905"/>
                </a:solidFill>
                <a:latin typeface="Bodoni FLF Italics"/>
              </a:rPr>
              <a:t>Principal Component Analysis (PCA)</a:t>
            </a:r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4537" y="-222770"/>
            <a:ext cx="18742537" cy="10711024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054138" y="-1875377"/>
            <a:ext cx="4281283" cy="428128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56747" y="5533235"/>
            <a:ext cx="15174507" cy="4015332"/>
          </a:xfrm>
          <a:custGeom>
            <a:avLst/>
            <a:gdLst/>
            <a:ahLst/>
            <a:cxnLst/>
            <a:rect l="l" t="t" r="r" b="b"/>
            <a:pathLst>
              <a:path w="15174507" h="4015332">
                <a:moveTo>
                  <a:pt x="0" y="0"/>
                </a:moveTo>
                <a:lnTo>
                  <a:pt x="15174506" y="0"/>
                </a:lnTo>
                <a:lnTo>
                  <a:pt x="15174506" y="4015332"/>
                </a:lnTo>
                <a:lnTo>
                  <a:pt x="0" y="401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66271" y="1009399"/>
            <a:ext cx="8755459" cy="115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11"/>
              </a:lnSpc>
            </a:pPr>
            <a:r>
              <a:rPr lang="en-US" sz="7175">
                <a:solidFill>
                  <a:srgbClr val="271905"/>
                </a:solidFill>
                <a:latin typeface="Bodoni FLF Italics"/>
              </a:rPr>
              <a:t>Réduction de dimension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470" y="4073448"/>
            <a:ext cx="8331530" cy="58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118" lvl="1" indent="-376559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000000"/>
                </a:solidFill>
                <a:latin typeface="Canva Sans"/>
              </a:rPr>
              <a:t>Standardisation de 'health' colonne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54660" y="2101106"/>
            <a:ext cx="13578681" cy="115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11"/>
              </a:lnSpc>
            </a:pPr>
            <a:r>
              <a:rPr lang="en-US" sz="7175">
                <a:solidFill>
                  <a:srgbClr val="271905"/>
                </a:solidFill>
                <a:latin typeface="Bodoni FLF Italics"/>
              </a:rPr>
              <a:t>Principal Component Analysis (PCA)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470" y="4601897"/>
            <a:ext cx="8157539" cy="58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118" lvl="1" indent="-376559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000000"/>
                </a:solidFill>
                <a:latin typeface="Canva Sans"/>
              </a:rPr>
              <a:t>Normalisation des autres colonnes</a:t>
            </a:r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80085"/>
            <a:ext cx="18322147" cy="1056708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4343908" y="-1908130"/>
            <a:ext cx="4303690" cy="4281005"/>
            <a:chOff x="0" y="0"/>
            <a:chExt cx="874651" cy="8700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4651" cy="870041"/>
            </a:xfrm>
            <a:custGeom>
              <a:avLst/>
              <a:gdLst/>
              <a:ahLst/>
              <a:cxnLst/>
              <a:rect l="l" t="t" r="r" b="b"/>
              <a:pathLst>
                <a:path w="874651" h="870041">
                  <a:moveTo>
                    <a:pt x="437326" y="0"/>
                  </a:moveTo>
                  <a:cubicBezTo>
                    <a:pt x="195797" y="0"/>
                    <a:pt x="0" y="194765"/>
                    <a:pt x="0" y="435021"/>
                  </a:cubicBezTo>
                  <a:cubicBezTo>
                    <a:pt x="0" y="675276"/>
                    <a:pt x="195797" y="870041"/>
                    <a:pt x="437326" y="870041"/>
                  </a:cubicBezTo>
                  <a:cubicBezTo>
                    <a:pt x="678854" y="870041"/>
                    <a:pt x="874651" y="675276"/>
                    <a:pt x="874651" y="435021"/>
                  </a:cubicBezTo>
                  <a:cubicBezTo>
                    <a:pt x="874651" y="194765"/>
                    <a:pt x="678854" y="0"/>
                    <a:pt x="437326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1999" y="33941"/>
              <a:ext cx="710654" cy="754533"/>
            </a:xfrm>
            <a:prstGeom prst="rect">
              <a:avLst/>
            </a:prstGeom>
          </p:spPr>
          <p:txBody>
            <a:bodyPr lIns="42696" tIns="42696" rIns="42696" bIns="42696" rtlCol="0" anchor="ctr"/>
            <a:lstStyle/>
            <a:p>
              <a:pPr algn="ctr">
                <a:lnSpc>
                  <a:spcPts val="223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7112" y="1028700"/>
            <a:ext cx="11449869" cy="8819574"/>
          </a:xfrm>
          <a:custGeom>
            <a:avLst/>
            <a:gdLst/>
            <a:ahLst/>
            <a:cxnLst/>
            <a:rect l="l" t="t" r="r" b="b"/>
            <a:pathLst>
              <a:path w="11449869" h="8819574">
                <a:moveTo>
                  <a:pt x="0" y="0"/>
                </a:moveTo>
                <a:lnTo>
                  <a:pt x="11449869" y="0"/>
                </a:lnTo>
                <a:lnTo>
                  <a:pt x="11449869" y="8819574"/>
                </a:lnTo>
                <a:lnTo>
                  <a:pt x="0" y="881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4" b="-26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66704" y="3489032"/>
            <a:ext cx="5441799" cy="3898909"/>
          </a:xfrm>
          <a:custGeom>
            <a:avLst/>
            <a:gdLst/>
            <a:ahLst/>
            <a:cxnLst/>
            <a:rect l="l" t="t" r="r" b="b"/>
            <a:pathLst>
              <a:path w="5441799" h="3898909">
                <a:moveTo>
                  <a:pt x="0" y="0"/>
                </a:moveTo>
                <a:lnTo>
                  <a:pt x="5441799" y="0"/>
                </a:lnTo>
                <a:lnTo>
                  <a:pt x="5441799" y="3898909"/>
                </a:lnTo>
                <a:lnTo>
                  <a:pt x="0" y="3898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87" t="-264" b="-264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7972" y="6477720"/>
            <a:ext cx="8282786" cy="8282786"/>
          </a:xfrm>
          <a:custGeom>
            <a:avLst/>
            <a:gdLst/>
            <a:ahLst/>
            <a:cxnLst/>
            <a:rect l="l" t="t" r="r" b="b"/>
            <a:pathLst>
              <a:path w="8282786" h="8282786">
                <a:moveTo>
                  <a:pt x="0" y="0"/>
                </a:moveTo>
                <a:lnTo>
                  <a:pt x="8282786" y="0"/>
                </a:lnTo>
                <a:lnTo>
                  <a:pt x="8282786" y="8282786"/>
                </a:lnTo>
                <a:lnTo>
                  <a:pt x="0" y="828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PCA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23186" y="905932"/>
            <a:ext cx="13360324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000000"/>
                </a:solidFill>
                <a:latin typeface="Oswald Bold"/>
              </a:rPr>
              <a:t>DESCRIPTION DES ALGORITHMES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 KNN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176364">
            <a:off x="-4941295" y="709633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010200" y="8496715"/>
            <a:ext cx="4249100" cy="4249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06999" y="3206190"/>
            <a:ext cx="3474003" cy="722046"/>
            <a:chOff x="0" y="0"/>
            <a:chExt cx="914964" cy="1901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4964" cy="190169"/>
            </a:xfrm>
            <a:custGeom>
              <a:avLst/>
              <a:gdLst/>
              <a:ahLst/>
              <a:cxnLst/>
              <a:rect l="l" t="t" r="r" b="b"/>
              <a:pathLst>
                <a:path w="914964" h="190169">
                  <a:moveTo>
                    <a:pt x="0" y="0"/>
                  </a:moveTo>
                  <a:lnTo>
                    <a:pt x="914964" y="0"/>
                  </a:lnTo>
                  <a:lnTo>
                    <a:pt x="914964" y="190169"/>
                  </a:lnTo>
                  <a:lnTo>
                    <a:pt x="0" y="19016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914964" cy="247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GMMs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830975" y="8091608"/>
            <a:ext cx="4844282" cy="2195392"/>
          </a:xfrm>
          <a:custGeom>
            <a:avLst/>
            <a:gdLst/>
            <a:ahLst/>
            <a:cxnLst/>
            <a:rect l="l" t="t" r="r" b="b"/>
            <a:pathLst>
              <a:path w="4844282" h="2195392">
                <a:moveTo>
                  <a:pt x="0" y="0"/>
                </a:moveTo>
                <a:lnTo>
                  <a:pt x="4844283" y="0"/>
                </a:lnTo>
                <a:lnTo>
                  <a:pt x="4844283" y="2195392"/>
                </a:lnTo>
                <a:lnTo>
                  <a:pt x="0" y="2195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35" r="-16944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406999" y="6072771"/>
            <a:ext cx="3823387" cy="1933335"/>
          </a:xfrm>
          <a:custGeom>
            <a:avLst/>
            <a:gdLst/>
            <a:ahLst/>
            <a:cxnLst/>
            <a:rect l="l" t="t" r="r" b="b"/>
            <a:pathLst>
              <a:path w="3823387" h="1933335">
                <a:moveTo>
                  <a:pt x="0" y="0"/>
                </a:moveTo>
                <a:lnTo>
                  <a:pt x="3823386" y="0"/>
                </a:lnTo>
                <a:lnTo>
                  <a:pt x="3823386" y="1933335"/>
                </a:lnTo>
                <a:lnTo>
                  <a:pt x="0" y="193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391882" y="7239314"/>
            <a:ext cx="4175680" cy="3047686"/>
          </a:xfrm>
          <a:custGeom>
            <a:avLst/>
            <a:gdLst/>
            <a:ahLst/>
            <a:cxnLst/>
            <a:rect l="l" t="t" r="r" b="b"/>
            <a:pathLst>
              <a:path w="4175680" h="3047686">
                <a:moveTo>
                  <a:pt x="0" y="0"/>
                </a:moveTo>
                <a:lnTo>
                  <a:pt x="4175680" y="0"/>
                </a:lnTo>
                <a:lnTo>
                  <a:pt x="4175680" y="3047686"/>
                </a:lnTo>
                <a:lnTo>
                  <a:pt x="0" y="3047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784181" y="4193711"/>
            <a:ext cx="5069021" cy="134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0"/>
              </a:lnSpc>
              <a:spcBef>
                <a:spcPct val="0"/>
              </a:spcBef>
            </a:pPr>
            <a:r>
              <a:rPr lang="en-US" sz="1978" spc="193">
                <a:solidFill>
                  <a:srgbClr val="231F20"/>
                </a:solidFill>
                <a:latin typeface="DM Sans"/>
              </a:rPr>
              <a:t>GMM est un modèle probabiliste utilisé pour représenter la distribution de probabilité d'un ensemble de données.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62692" y="4193711"/>
            <a:ext cx="4017537" cy="102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KNN est un algorithme d'apprentissage supervisé non paramétrique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9502" y="4184292"/>
            <a:ext cx="5493699" cy="151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218" spc="217">
                <a:solidFill>
                  <a:srgbClr val="231F20"/>
                </a:solidFill>
                <a:latin typeface="DM Sans"/>
              </a:rPr>
              <a:t>PCA est une technique de réduction de dimensionnalité </a:t>
            </a:r>
          </a:p>
          <a:p>
            <a:pPr algn="ctr">
              <a:lnSpc>
                <a:spcPts val="3061"/>
              </a:lnSpc>
            </a:pPr>
            <a:endParaRPr lang="en-US" sz="2218" spc="217">
              <a:solidFill>
                <a:srgbClr val="231F20"/>
              </a:solidFill>
              <a:latin typeface="DM Sans"/>
            </a:endParaRPr>
          </a:p>
          <a:p>
            <a:pPr marL="0" lvl="0" indent="0" algn="ctr">
              <a:lnSpc>
                <a:spcPts val="3061"/>
              </a:lnSpc>
              <a:spcBef>
                <a:spcPct val="0"/>
              </a:spcBef>
            </a:pPr>
            <a:endParaRPr lang="en-US" sz="2218" spc="217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23268" y="-243591"/>
            <a:ext cx="18711268" cy="10578816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1020955" y="-1806957"/>
            <a:ext cx="4273938" cy="427393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32014" y="-243591"/>
            <a:ext cx="11398434" cy="10502846"/>
          </a:xfrm>
          <a:custGeom>
            <a:avLst/>
            <a:gdLst/>
            <a:ahLst/>
            <a:cxnLst/>
            <a:rect l="l" t="t" r="r" b="b"/>
            <a:pathLst>
              <a:path w="11398434" h="10502846">
                <a:moveTo>
                  <a:pt x="0" y="0"/>
                </a:moveTo>
                <a:lnTo>
                  <a:pt x="11398435" y="0"/>
                </a:lnTo>
                <a:lnTo>
                  <a:pt x="11398435" y="10502845"/>
                </a:lnTo>
                <a:lnTo>
                  <a:pt x="0" y="10502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9" t="-10715" b="-238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2238" y="4459165"/>
            <a:ext cx="4989776" cy="154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8"/>
              </a:lnSpc>
            </a:pPr>
            <a:r>
              <a:rPr lang="en-US" sz="4477">
                <a:solidFill>
                  <a:srgbClr val="000000"/>
                </a:solidFill>
                <a:latin typeface="Canva Sans Bold"/>
              </a:rPr>
              <a:t>3D Scatter Plot </a:t>
            </a:r>
          </a:p>
          <a:p>
            <a:pPr>
              <a:lnSpc>
                <a:spcPts val="6268"/>
              </a:lnSpc>
            </a:pPr>
            <a:r>
              <a:rPr lang="en-US" sz="4477">
                <a:solidFill>
                  <a:srgbClr val="000000"/>
                </a:solidFill>
                <a:latin typeface="Canva Sans Bold"/>
              </a:rPr>
              <a:t>des données PCA</a:t>
            </a:r>
          </a:p>
        </p:txBody>
      </p:sp>
    </p:spTree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78744" y="-214302"/>
            <a:ext cx="18845391" cy="10776959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039742" y="-1994614"/>
            <a:ext cx="4332365" cy="4117365"/>
            <a:chOff x="0" y="0"/>
            <a:chExt cx="85524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5243" cy="812800"/>
            </a:xfrm>
            <a:custGeom>
              <a:avLst/>
              <a:gdLst/>
              <a:ahLst/>
              <a:cxnLst/>
              <a:rect l="l" t="t" r="r" b="b"/>
              <a:pathLst>
                <a:path w="855243" h="812800">
                  <a:moveTo>
                    <a:pt x="427621" y="0"/>
                  </a:moveTo>
                  <a:cubicBezTo>
                    <a:pt x="191453" y="0"/>
                    <a:pt x="0" y="181951"/>
                    <a:pt x="0" y="406400"/>
                  </a:cubicBezTo>
                  <a:cubicBezTo>
                    <a:pt x="0" y="630849"/>
                    <a:pt x="191453" y="812800"/>
                    <a:pt x="427621" y="812800"/>
                  </a:cubicBezTo>
                  <a:cubicBezTo>
                    <a:pt x="663790" y="812800"/>
                    <a:pt x="855243" y="630849"/>
                    <a:pt x="855243" y="406400"/>
                  </a:cubicBezTo>
                  <a:cubicBezTo>
                    <a:pt x="855243" y="181951"/>
                    <a:pt x="663790" y="0"/>
                    <a:pt x="427621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0179" y="28575"/>
              <a:ext cx="694885" cy="708025"/>
            </a:xfrm>
            <a:prstGeom prst="rect">
              <a:avLst/>
            </a:prstGeom>
          </p:spPr>
          <p:txBody>
            <a:bodyPr lIns="42074" tIns="42074" rIns="42074" bIns="42074" rtlCol="0" anchor="ctr"/>
            <a:lstStyle/>
            <a:p>
              <a:pPr algn="ctr">
                <a:lnSpc>
                  <a:spcPts val="220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46845" y="1015693"/>
            <a:ext cx="4994310" cy="1107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1"/>
              </a:lnSpc>
            </a:pPr>
            <a:r>
              <a:rPr lang="en-US" sz="6901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6440" y="3552414"/>
            <a:ext cx="6181397" cy="57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6"/>
              </a:lnSpc>
            </a:pPr>
            <a:r>
              <a:rPr lang="en-US" sz="3354">
                <a:solidFill>
                  <a:srgbClr val="000000"/>
                </a:solidFill>
                <a:latin typeface="Canva Sans"/>
              </a:rPr>
              <a:t> Santé - Commerce - Finance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9429" y="2064356"/>
            <a:ext cx="16669142" cy="1107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1"/>
              </a:lnSpc>
            </a:pPr>
            <a:r>
              <a:rPr lang="en-US" sz="6901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6669" y="3552414"/>
            <a:ext cx="3147136" cy="57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6"/>
              </a:lnSpc>
            </a:pPr>
            <a:r>
              <a:rPr lang="en-US" sz="3354">
                <a:solidFill>
                  <a:srgbClr val="000000"/>
                </a:solidFill>
                <a:latin typeface="Canva Sans"/>
              </a:rPr>
              <a:t> Données PCA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26440" y="4573735"/>
            <a:ext cx="6671940" cy="5169975"/>
          </a:xfrm>
          <a:custGeom>
            <a:avLst/>
            <a:gdLst/>
            <a:ahLst/>
            <a:cxnLst/>
            <a:rect l="l" t="t" r="r" b="b"/>
            <a:pathLst>
              <a:path w="6671940" h="5169975">
                <a:moveTo>
                  <a:pt x="0" y="0"/>
                </a:moveTo>
                <a:lnTo>
                  <a:pt x="6671940" y="0"/>
                </a:lnTo>
                <a:lnTo>
                  <a:pt x="6671940" y="5169975"/>
                </a:lnTo>
                <a:lnTo>
                  <a:pt x="0" y="5169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10" r="-5946" b="-261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06669" y="4573735"/>
            <a:ext cx="7552631" cy="5169975"/>
          </a:xfrm>
          <a:custGeom>
            <a:avLst/>
            <a:gdLst/>
            <a:ahLst/>
            <a:cxnLst/>
            <a:rect l="l" t="t" r="r" b="b"/>
            <a:pathLst>
              <a:path w="7552631" h="5169975">
                <a:moveTo>
                  <a:pt x="0" y="0"/>
                </a:moveTo>
                <a:lnTo>
                  <a:pt x="7552631" y="0"/>
                </a:lnTo>
                <a:lnTo>
                  <a:pt x="7552631" y="5169975"/>
                </a:lnTo>
                <a:lnTo>
                  <a:pt x="0" y="5169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87" t="-2610" b="-261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52942" y="-237293"/>
            <a:ext cx="18840942" cy="10529975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036932" y="-1859546"/>
            <a:ext cx="4277475" cy="427747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78484" y="962025"/>
            <a:ext cx="4931032" cy="11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3"/>
              </a:lnSpc>
            </a:pPr>
            <a:r>
              <a:rPr lang="en-US" sz="7169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3303" y="3748165"/>
            <a:ext cx="4184659" cy="62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8"/>
              </a:lnSpc>
            </a:pPr>
            <a:r>
              <a:rPr lang="en-US" sz="3684">
                <a:solidFill>
                  <a:srgbClr val="000000"/>
                </a:solidFill>
                <a:latin typeface="Canva Sans Bold"/>
              </a:rPr>
              <a:t>Gaussian Mixture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1805" y="4819122"/>
            <a:ext cx="15367067" cy="428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2448" lvl="1" indent="-376224">
              <a:lnSpc>
                <a:spcPts val="4879"/>
              </a:lnSpc>
              <a:buFont typeface="Arial"/>
              <a:buChar char="•"/>
            </a:pPr>
            <a:r>
              <a:rPr lang="en-US" sz="3485">
                <a:solidFill>
                  <a:srgbClr val="000000"/>
                </a:solidFill>
                <a:latin typeface="Canva Sans"/>
              </a:rPr>
              <a:t>Sélectionne aléatoirement des paramètres initiaux pour les clusters. </a:t>
            </a:r>
          </a:p>
          <a:p>
            <a:pPr marL="752448" lvl="1" indent="-376224">
              <a:lnSpc>
                <a:spcPts val="4879"/>
              </a:lnSpc>
              <a:buFont typeface="Arial"/>
              <a:buChar char="•"/>
            </a:pPr>
            <a:r>
              <a:rPr lang="en-US" sz="3485">
                <a:solidFill>
                  <a:srgbClr val="000000"/>
                </a:solidFill>
                <a:latin typeface="Canva Sans"/>
              </a:rPr>
              <a:t>Attribue chaque point de données au cluster </a:t>
            </a:r>
          </a:p>
          <a:p>
            <a:pPr>
              <a:lnSpc>
                <a:spcPts val="4879"/>
              </a:lnSpc>
            </a:pPr>
            <a:r>
              <a:rPr lang="en-US" sz="3485">
                <a:solidFill>
                  <a:srgbClr val="000000"/>
                </a:solidFill>
                <a:latin typeface="Canva Sans"/>
              </a:rPr>
              <a:t>       qui maximise la vraisemblance des données observées. </a:t>
            </a:r>
          </a:p>
          <a:p>
            <a:pPr marL="752448" lvl="1" indent="-376224">
              <a:lnSpc>
                <a:spcPts val="4879"/>
              </a:lnSpc>
              <a:buFont typeface="Arial"/>
              <a:buChar char="•"/>
            </a:pPr>
            <a:r>
              <a:rPr lang="en-US" sz="3485">
                <a:solidFill>
                  <a:srgbClr val="000000"/>
                </a:solidFill>
                <a:latin typeface="Canva Sans"/>
              </a:rPr>
              <a:t>Met à jour les paramètres de chaque cluster </a:t>
            </a:r>
          </a:p>
          <a:p>
            <a:pPr>
              <a:lnSpc>
                <a:spcPts val="4879"/>
              </a:lnSpc>
            </a:pPr>
            <a:r>
              <a:rPr lang="en-US" sz="3485">
                <a:solidFill>
                  <a:srgbClr val="000000"/>
                </a:solidFill>
                <a:latin typeface="Canva Sans"/>
              </a:rPr>
              <a:t>       en fonction des points de données qui lui sont attribués. </a:t>
            </a:r>
          </a:p>
          <a:p>
            <a:pPr marL="752448" lvl="1" indent="-376224">
              <a:lnSpc>
                <a:spcPts val="4879"/>
              </a:lnSpc>
              <a:buFont typeface="Arial"/>
              <a:buChar char="•"/>
            </a:pPr>
            <a:r>
              <a:rPr lang="en-US" sz="3485">
                <a:solidFill>
                  <a:srgbClr val="000000"/>
                </a:solidFill>
                <a:latin typeface="Canva Sans"/>
              </a:rPr>
              <a:t>Répète ce processus jusqu'à ce que la convergence soit atteinte</a:t>
            </a:r>
          </a:p>
          <a:p>
            <a:pPr>
              <a:lnSpc>
                <a:spcPts val="4879"/>
              </a:lnSpc>
            </a:pPr>
            <a:r>
              <a:rPr lang="en-US" sz="3485">
                <a:solidFill>
                  <a:srgbClr val="000000"/>
                </a:solidFill>
                <a:latin typeface="Canva Sans"/>
              </a:rPr>
              <a:t>       où les paramètres ne changent plus de manière significative.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3280" y="2152605"/>
            <a:ext cx="17341440" cy="115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3"/>
              </a:lnSpc>
            </a:pPr>
            <a:r>
              <a:rPr lang="en-US" sz="7169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4596" y="-352210"/>
            <a:ext cx="19287798" cy="10670294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085418" y="-1864633"/>
            <a:ext cx="4288207" cy="42882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796" tIns="42796" rIns="42796" bIns="42796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72298" y="962025"/>
            <a:ext cx="4943404" cy="116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187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1692" y="3757315"/>
            <a:ext cx="4195159" cy="62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0"/>
              </a:lnSpc>
            </a:pPr>
            <a:r>
              <a:rPr lang="en-US" sz="3693">
                <a:solidFill>
                  <a:srgbClr val="000000"/>
                </a:solidFill>
                <a:latin typeface="Canva Sans Bold"/>
              </a:rPr>
              <a:t>Gaussian Mixture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8685" y="5101794"/>
            <a:ext cx="9551299" cy="136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9300" lvl="1" indent="-424650">
              <a:lnSpc>
                <a:spcPts val="5507"/>
              </a:lnSpc>
              <a:buFont typeface="Arial"/>
              <a:buChar char="•"/>
            </a:pPr>
            <a:r>
              <a:rPr lang="en-US" sz="3933">
                <a:solidFill>
                  <a:srgbClr val="000000"/>
                </a:solidFill>
                <a:latin typeface="Canva Sans Bold"/>
              </a:rPr>
              <a:t>BIC </a:t>
            </a:r>
            <a:r>
              <a:rPr lang="en-US" sz="3933">
                <a:solidFill>
                  <a:srgbClr val="000000"/>
                </a:solidFill>
                <a:latin typeface="Canva Sans"/>
              </a:rPr>
              <a:t>(Critère d'Information Bayésien)</a:t>
            </a:r>
          </a:p>
          <a:p>
            <a:pPr marL="849300" lvl="1" indent="-424650">
              <a:lnSpc>
                <a:spcPts val="5507"/>
              </a:lnSpc>
              <a:buFont typeface="Arial"/>
              <a:buChar char="•"/>
            </a:pPr>
            <a:r>
              <a:rPr lang="en-US" sz="3933">
                <a:solidFill>
                  <a:srgbClr val="000000"/>
                </a:solidFill>
                <a:latin typeface="Canva Sans Bold"/>
              </a:rPr>
              <a:t>AIC </a:t>
            </a:r>
            <a:r>
              <a:rPr lang="en-US" sz="3933">
                <a:solidFill>
                  <a:srgbClr val="000000"/>
                </a:solidFill>
                <a:latin typeface="Canva Sans"/>
              </a:rPr>
              <a:t>(Critère d'Information d'Akaike)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6348" y="2055497"/>
            <a:ext cx="17415304" cy="116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187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738" y="0"/>
            <a:ext cx="18311644" cy="10287000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345507" y="-2131154"/>
            <a:ext cx="4301223" cy="4262308"/>
            <a:chOff x="0" y="0"/>
            <a:chExt cx="82022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0221" cy="812800"/>
            </a:xfrm>
            <a:custGeom>
              <a:avLst/>
              <a:gdLst/>
              <a:ahLst/>
              <a:cxnLst/>
              <a:rect l="l" t="t" r="r" b="b"/>
              <a:pathLst>
                <a:path w="820221" h="812800">
                  <a:moveTo>
                    <a:pt x="410110" y="0"/>
                  </a:moveTo>
                  <a:cubicBezTo>
                    <a:pt x="183613" y="0"/>
                    <a:pt x="0" y="181951"/>
                    <a:pt x="0" y="406400"/>
                  </a:cubicBezTo>
                  <a:cubicBezTo>
                    <a:pt x="0" y="630849"/>
                    <a:pt x="183613" y="812800"/>
                    <a:pt x="410110" y="812800"/>
                  </a:cubicBezTo>
                  <a:cubicBezTo>
                    <a:pt x="636608" y="812800"/>
                    <a:pt x="820221" y="630849"/>
                    <a:pt x="820221" y="406400"/>
                  </a:cubicBezTo>
                  <a:cubicBezTo>
                    <a:pt x="820221" y="181951"/>
                    <a:pt x="636608" y="0"/>
                    <a:pt x="41011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896" y="38100"/>
              <a:ext cx="666430" cy="698500"/>
            </a:xfrm>
            <a:prstGeom prst="rect">
              <a:avLst/>
            </a:prstGeom>
          </p:spPr>
          <p:txBody>
            <a:bodyPr lIns="42009" tIns="42009" rIns="42009" bIns="42009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19160" y="4201514"/>
            <a:ext cx="11393751" cy="5833162"/>
          </a:xfrm>
          <a:custGeom>
            <a:avLst/>
            <a:gdLst/>
            <a:ahLst/>
            <a:cxnLst/>
            <a:rect l="l" t="t" r="r" b="b"/>
            <a:pathLst>
              <a:path w="11393751" h="5833162">
                <a:moveTo>
                  <a:pt x="0" y="0"/>
                </a:moveTo>
                <a:lnTo>
                  <a:pt x="11393751" y="0"/>
                </a:lnTo>
                <a:lnTo>
                  <a:pt x="11393751" y="5833162"/>
                </a:lnTo>
                <a:lnTo>
                  <a:pt x="0" y="5833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44" r="-1399" b="-48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4795" y="657028"/>
            <a:ext cx="4958410" cy="114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2"/>
              </a:lnSpc>
            </a:pPr>
            <a:r>
              <a:rPr lang="en-US" sz="7144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4012" y="3242593"/>
            <a:ext cx="14695959" cy="62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9"/>
              </a:lnSpc>
            </a:pPr>
            <a:r>
              <a:rPr lang="en-US" sz="3671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4012" y="5067300"/>
            <a:ext cx="3996880" cy="66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4171" lvl="1" indent="-422085" algn="r">
              <a:lnSpc>
                <a:spcPts val="5474"/>
              </a:lnSpc>
              <a:buFont typeface="Arial"/>
              <a:buChar char="•"/>
            </a:pPr>
            <a:r>
              <a:rPr lang="en-US" sz="3910">
                <a:solidFill>
                  <a:srgbClr val="000000"/>
                </a:solidFill>
                <a:latin typeface="Canva Sans"/>
              </a:rPr>
              <a:t>Methode BIC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550" y="1833170"/>
            <a:ext cx="17168900" cy="114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2"/>
              </a:lnSpc>
            </a:pPr>
            <a:r>
              <a:rPr lang="en-US" sz="7144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7528" y="0"/>
            <a:ext cx="18315528" cy="10330281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370370" y="-2131678"/>
            <a:ext cx="4302136" cy="4263355"/>
            <a:chOff x="0" y="0"/>
            <a:chExt cx="8201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0193" cy="812800"/>
            </a:xfrm>
            <a:custGeom>
              <a:avLst/>
              <a:gdLst/>
              <a:ahLst/>
              <a:cxnLst/>
              <a:rect l="l" t="t" r="r" b="b"/>
              <a:pathLst>
                <a:path w="820193" h="812800">
                  <a:moveTo>
                    <a:pt x="410097" y="0"/>
                  </a:moveTo>
                  <a:cubicBezTo>
                    <a:pt x="183607" y="0"/>
                    <a:pt x="0" y="181951"/>
                    <a:pt x="0" y="406400"/>
                  </a:cubicBezTo>
                  <a:cubicBezTo>
                    <a:pt x="0" y="630849"/>
                    <a:pt x="183607" y="812800"/>
                    <a:pt x="410097" y="812800"/>
                  </a:cubicBezTo>
                  <a:cubicBezTo>
                    <a:pt x="636587" y="812800"/>
                    <a:pt x="820193" y="630849"/>
                    <a:pt x="820193" y="406400"/>
                  </a:cubicBezTo>
                  <a:cubicBezTo>
                    <a:pt x="820193" y="181951"/>
                    <a:pt x="636587" y="0"/>
                    <a:pt x="410097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893" y="28575"/>
              <a:ext cx="666407" cy="708025"/>
            </a:xfrm>
            <a:prstGeom prst="rect">
              <a:avLst/>
            </a:prstGeom>
          </p:spPr>
          <p:txBody>
            <a:bodyPr lIns="42268" tIns="42268" rIns="42268" bIns="42268" rtlCol="0" anchor="ctr"/>
            <a:lstStyle/>
            <a:p>
              <a:pPr algn="ctr">
                <a:lnSpc>
                  <a:spcPts val="221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83338" y="4243259"/>
            <a:ext cx="11097543" cy="5654619"/>
          </a:xfrm>
          <a:custGeom>
            <a:avLst/>
            <a:gdLst/>
            <a:ahLst/>
            <a:cxnLst/>
            <a:rect l="l" t="t" r="r" b="b"/>
            <a:pathLst>
              <a:path w="11097543" h="5654619">
                <a:moveTo>
                  <a:pt x="0" y="0"/>
                </a:moveTo>
                <a:lnTo>
                  <a:pt x="11097543" y="0"/>
                </a:lnTo>
                <a:lnTo>
                  <a:pt x="11097543" y="5654619"/>
                </a:lnTo>
                <a:lnTo>
                  <a:pt x="0" y="5654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37" r="-1381" b="-48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4269" y="787335"/>
            <a:ext cx="4959462" cy="114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5"/>
              </a:lnSpc>
            </a:pPr>
            <a:r>
              <a:rPr lang="en-US" sz="7145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3059" y="3284201"/>
            <a:ext cx="14699076" cy="62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1"/>
              </a:lnSpc>
            </a:pPr>
            <a:r>
              <a:rPr lang="en-US" sz="3672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059" y="5311507"/>
            <a:ext cx="4112647" cy="66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4378" lvl="1" indent="-422189">
              <a:lnSpc>
                <a:spcPts val="5475"/>
              </a:lnSpc>
              <a:buFont typeface="Arial"/>
              <a:buChar char="•"/>
            </a:pPr>
            <a:r>
              <a:rPr lang="en-US" sz="3910">
                <a:solidFill>
                  <a:srgbClr val="000000"/>
                </a:solidFill>
                <a:latin typeface="Canva Sans"/>
              </a:rPr>
              <a:t>Methode AIC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402986"/>
            <a:ext cx="3603783" cy="66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3910">
                <a:solidFill>
                  <a:srgbClr val="F90504"/>
                </a:solidFill>
                <a:latin typeface="Canva Sans Bold"/>
              </a:rPr>
              <a:t>k : Clusters = 3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2295" y="1874470"/>
            <a:ext cx="17143410" cy="114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5"/>
              </a:lnSpc>
            </a:pPr>
            <a:r>
              <a:rPr lang="en-US" sz="7145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8206" y="-277305"/>
            <a:ext cx="18336206" cy="1056430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48206" y="-2110008"/>
            <a:ext cx="4306993" cy="4220016"/>
            <a:chOff x="0" y="0"/>
            <a:chExt cx="82955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9552" cy="812800"/>
            </a:xfrm>
            <a:custGeom>
              <a:avLst/>
              <a:gdLst/>
              <a:ahLst/>
              <a:cxnLst/>
              <a:rect l="l" t="t" r="r" b="b"/>
              <a:pathLst>
                <a:path w="829552" h="812800">
                  <a:moveTo>
                    <a:pt x="414776" y="0"/>
                  </a:moveTo>
                  <a:cubicBezTo>
                    <a:pt x="185702" y="0"/>
                    <a:pt x="0" y="181951"/>
                    <a:pt x="0" y="406400"/>
                  </a:cubicBezTo>
                  <a:cubicBezTo>
                    <a:pt x="0" y="630849"/>
                    <a:pt x="185702" y="812800"/>
                    <a:pt x="414776" y="812800"/>
                  </a:cubicBezTo>
                  <a:cubicBezTo>
                    <a:pt x="643851" y="812800"/>
                    <a:pt x="829552" y="630849"/>
                    <a:pt x="829552" y="406400"/>
                  </a:cubicBezTo>
                  <a:cubicBezTo>
                    <a:pt x="829552" y="181951"/>
                    <a:pt x="643851" y="0"/>
                    <a:pt x="414776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7771" y="28575"/>
              <a:ext cx="674011" cy="708025"/>
            </a:xfrm>
            <a:prstGeom prst="rect">
              <a:avLst/>
            </a:prstGeom>
          </p:spPr>
          <p:txBody>
            <a:bodyPr lIns="42696" tIns="42696" rIns="42696" bIns="42696" rtlCol="0" anchor="ctr"/>
            <a:lstStyle/>
            <a:p>
              <a:pPr algn="ctr">
                <a:lnSpc>
                  <a:spcPts val="223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3138473"/>
            <a:ext cx="7762762" cy="6937701"/>
          </a:xfrm>
          <a:custGeom>
            <a:avLst/>
            <a:gdLst/>
            <a:ahLst/>
            <a:cxnLst/>
            <a:rect l="l" t="t" r="r" b="b"/>
            <a:pathLst>
              <a:path w="7762762" h="6937701">
                <a:moveTo>
                  <a:pt x="0" y="0"/>
                </a:moveTo>
                <a:lnTo>
                  <a:pt x="7762762" y="0"/>
                </a:lnTo>
                <a:lnTo>
                  <a:pt x="7762762" y="6937701"/>
                </a:lnTo>
                <a:lnTo>
                  <a:pt x="0" y="6937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72" t="-15801" b="-103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1470" y="794081"/>
            <a:ext cx="4965061" cy="113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7073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4510" y="3606341"/>
            <a:ext cx="7926888" cy="126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8"/>
              </a:lnSpc>
            </a:pPr>
            <a:r>
              <a:rPr lang="en-US" sz="3634">
                <a:solidFill>
                  <a:srgbClr val="000000"/>
                </a:solidFill>
                <a:latin typeface="Canva Sans Bold"/>
              </a:rPr>
              <a:t>Combinaison de caractéristiques : </a:t>
            </a:r>
          </a:p>
          <a:p>
            <a:pPr>
              <a:lnSpc>
                <a:spcPts val="5088"/>
              </a:lnSpc>
            </a:pPr>
            <a:r>
              <a:rPr lang="en-US" sz="3634">
                <a:solidFill>
                  <a:srgbClr val="000000"/>
                </a:solidFill>
                <a:latin typeface="Canva Sans Bold"/>
              </a:rPr>
              <a:t>Santé - Commerce – Finance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009" y="5546144"/>
            <a:ext cx="7619494" cy="202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795" lvl="1" indent="-417897">
              <a:lnSpc>
                <a:spcPts val="5419"/>
              </a:lnSpc>
              <a:buFont typeface="Arial"/>
              <a:buChar char="•"/>
            </a:pPr>
            <a:r>
              <a:rPr lang="en-US" sz="3871">
                <a:solidFill>
                  <a:srgbClr val="000000"/>
                </a:solidFill>
                <a:latin typeface="Canva Sans"/>
              </a:rPr>
              <a:t>Données de combinaison </a:t>
            </a:r>
          </a:p>
          <a:p>
            <a:pPr>
              <a:lnSpc>
                <a:spcPts val="5419"/>
              </a:lnSpc>
            </a:pPr>
            <a:r>
              <a:rPr lang="en-US" sz="3871">
                <a:solidFill>
                  <a:srgbClr val="000000"/>
                </a:solidFill>
                <a:latin typeface="Canva Sans"/>
              </a:rPr>
              <a:t>       de caractéristiques avec </a:t>
            </a:r>
          </a:p>
          <a:p>
            <a:pPr>
              <a:lnSpc>
                <a:spcPts val="5419"/>
              </a:lnSpc>
            </a:pPr>
            <a:r>
              <a:rPr lang="en-US" sz="3871">
                <a:solidFill>
                  <a:srgbClr val="000000"/>
                </a:solidFill>
                <a:latin typeface="Canva Sans"/>
              </a:rPr>
              <a:t>       Gaussian Mixture Clustering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9751" y="1995714"/>
            <a:ext cx="16960291" cy="113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7073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7428" y="-14033"/>
            <a:ext cx="18806503" cy="10301033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548583" y="-2060208"/>
            <a:ext cx="4417461" cy="4092350"/>
            <a:chOff x="0" y="0"/>
            <a:chExt cx="87737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7372" cy="812800"/>
            </a:xfrm>
            <a:custGeom>
              <a:avLst/>
              <a:gdLst/>
              <a:ahLst/>
              <a:cxnLst/>
              <a:rect l="l" t="t" r="r" b="b"/>
              <a:pathLst>
                <a:path w="877372" h="812800">
                  <a:moveTo>
                    <a:pt x="438686" y="0"/>
                  </a:moveTo>
                  <a:cubicBezTo>
                    <a:pt x="196406" y="0"/>
                    <a:pt x="0" y="181951"/>
                    <a:pt x="0" y="406400"/>
                  </a:cubicBezTo>
                  <a:cubicBezTo>
                    <a:pt x="0" y="630849"/>
                    <a:pt x="196406" y="812800"/>
                    <a:pt x="438686" y="812800"/>
                  </a:cubicBezTo>
                  <a:cubicBezTo>
                    <a:pt x="680965" y="812800"/>
                    <a:pt x="877372" y="630849"/>
                    <a:pt x="877372" y="406400"/>
                  </a:cubicBezTo>
                  <a:cubicBezTo>
                    <a:pt x="877372" y="181951"/>
                    <a:pt x="680965" y="0"/>
                    <a:pt x="438686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2254" y="38100"/>
              <a:ext cx="712865" cy="698500"/>
            </a:xfrm>
            <a:prstGeom prst="rect">
              <a:avLst/>
            </a:prstGeom>
          </p:spPr>
          <p:txBody>
            <a:bodyPr lIns="42009" tIns="42009" rIns="42009" bIns="42009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98001" y="4117753"/>
            <a:ext cx="15995645" cy="5791985"/>
          </a:xfrm>
          <a:custGeom>
            <a:avLst/>
            <a:gdLst/>
            <a:ahLst/>
            <a:cxnLst/>
            <a:rect l="l" t="t" r="r" b="b"/>
            <a:pathLst>
              <a:path w="15995645" h="5791985">
                <a:moveTo>
                  <a:pt x="0" y="0"/>
                </a:moveTo>
                <a:lnTo>
                  <a:pt x="15995645" y="0"/>
                </a:lnTo>
                <a:lnTo>
                  <a:pt x="15995645" y="5791986"/>
                </a:lnTo>
                <a:lnTo>
                  <a:pt x="0" y="5791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1" b="-383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97796" y="809239"/>
            <a:ext cx="5092407" cy="111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31"/>
              </a:lnSpc>
            </a:pPr>
            <a:r>
              <a:rPr lang="en-US" sz="6859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059" y="3305500"/>
            <a:ext cx="15093259" cy="6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338" y="1852769"/>
            <a:ext cx="16509324" cy="111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31"/>
              </a:lnSpc>
            </a:pPr>
            <a:r>
              <a:rPr lang="en-US" sz="6859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9169" y="-84026"/>
            <a:ext cx="18958119" cy="10568870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348322" y="-1818634"/>
            <a:ext cx="4453074" cy="4209957"/>
            <a:chOff x="0" y="0"/>
            <a:chExt cx="85973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9738" cy="812800"/>
            </a:xfrm>
            <a:custGeom>
              <a:avLst/>
              <a:gdLst/>
              <a:ahLst/>
              <a:cxnLst/>
              <a:rect l="l" t="t" r="r" b="b"/>
              <a:pathLst>
                <a:path w="859738" h="812800">
                  <a:moveTo>
                    <a:pt x="429869" y="0"/>
                  </a:moveTo>
                  <a:cubicBezTo>
                    <a:pt x="192459" y="0"/>
                    <a:pt x="0" y="181951"/>
                    <a:pt x="0" y="406400"/>
                  </a:cubicBezTo>
                  <a:cubicBezTo>
                    <a:pt x="0" y="630849"/>
                    <a:pt x="192459" y="812800"/>
                    <a:pt x="429869" y="812800"/>
                  </a:cubicBezTo>
                  <a:cubicBezTo>
                    <a:pt x="667279" y="812800"/>
                    <a:pt x="859738" y="630849"/>
                    <a:pt x="859738" y="406400"/>
                  </a:cubicBezTo>
                  <a:cubicBezTo>
                    <a:pt x="859738" y="181951"/>
                    <a:pt x="667279" y="0"/>
                    <a:pt x="429869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0600" y="28575"/>
              <a:ext cx="698537" cy="708025"/>
            </a:xfrm>
            <a:prstGeom prst="rect">
              <a:avLst/>
            </a:prstGeom>
          </p:spPr>
          <p:txBody>
            <a:bodyPr lIns="43302" tIns="43302" rIns="43302" bIns="43302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26792" y="971550"/>
            <a:ext cx="4834417" cy="113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7"/>
              </a:lnSpc>
            </a:pPr>
            <a:r>
              <a:rPr lang="en-US" sz="7056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9320" y="3731169"/>
            <a:ext cx="15214940" cy="61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3626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9320" y="5463264"/>
            <a:ext cx="7120866" cy="188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2888" lvl="1" indent="-391444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000000"/>
                </a:solidFill>
                <a:latin typeface="Canva Sans Bold"/>
              </a:rPr>
              <a:t>0 </a:t>
            </a:r>
            <a:r>
              <a:rPr lang="en-US" sz="3626">
                <a:solidFill>
                  <a:srgbClr val="000000"/>
                </a:solidFill>
                <a:latin typeface="Canva Sans"/>
              </a:rPr>
              <a:t>: Aide nécessaire </a:t>
            </a:r>
          </a:p>
          <a:p>
            <a:pPr marL="782888" lvl="1" indent="-391444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000000"/>
                </a:solidFill>
                <a:latin typeface="Canva Sans Bold"/>
              </a:rPr>
              <a:t>1 </a:t>
            </a:r>
            <a:r>
              <a:rPr lang="en-US" sz="3626">
                <a:solidFill>
                  <a:srgbClr val="000000"/>
                </a:solidFill>
                <a:latin typeface="Canva Sans"/>
              </a:rPr>
              <a:t>: Peut-être besoin d'aide </a:t>
            </a:r>
          </a:p>
          <a:p>
            <a:pPr marL="782888" lvl="1" indent="-391444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000000"/>
                </a:solidFill>
                <a:latin typeface="Canva Sans Bold"/>
              </a:rPr>
              <a:t>2 </a:t>
            </a:r>
            <a:r>
              <a:rPr lang="en-US" sz="3626">
                <a:solidFill>
                  <a:srgbClr val="000000"/>
                </a:solidFill>
                <a:latin typeface="Canva Sans"/>
              </a:rPr>
              <a:t>: Pas besoin d'aide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6974" y="2334172"/>
            <a:ext cx="17014052" cy="113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7"/>
              </a:lnSpc>
            </a:pPr>
            <a:r>
              <a:rPr lang="en-US" sz="7056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305" y="-31876"/>
            <a:ext cx="18683920" cy="106850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0" y="-2134595"/>
            <a:ext cx="4388667" cy="4102907"/>
            <a:chOff x="0" y="0"/>
            <a:chExt cx="86941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9410" cy="812800"/>
            </a:xfrm>
            <a:custGeom>
              <a:avLst/>
              <a:gdLst/>
              <a:ahLst/>
              <a:cxnLst/>
              <a:rect l="l" t="t" r="r" b="b"/>
              <a:pathLst>
                <a:path w="869410" h="812800">
                  <a:moveTo>
                    <a:pt x="434705" y="0"/>
                  </a:moveTo>
                  <a:cubicBezTo>
                    <a:pt x="194624" y="0"/>
                    <a:pt x="0" y="181951"/>
                    <a:pt x="0" y="406400"/>
                  </a:cubicBezTo>
                  <a:cubicBezTo>
                    <a:pt x="0" y="630849"/>
                    <a:pt x="194624" y="812800"/>
                    <a:pt x="434705" y="812800"/>
                  </a:cubicBezTo>
                  <a:cubicBezTo>
                    <a:pt x="674786" y="812800"/>
                    <a:pt x="869410" y="630849"/>
                    <a:pt x="869410" y="406400"/>
                  </a:cubicBezTo>
                  <a:cubicBezTo>
                    <a:pt x="869410" y="181951"/>
                    <a:pt x="674786" y="0"/>
                    <a:pt x="434705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1507" y="28575"/>
              <a:ext cx="706396" cy="708025"/>
            </a:xfrm>
            <a:prstGeom prst="rect">
              <a:avLst/>
            </a:prstGeom>
          </p:spPr>
          <p:txBody>
            <a:bodyPr lIns="42596" tIns="42596" rIns="42596" bIns="42596" rtlCol="0" anchor="ctr"/>
            <a:lstStyle/>
            <a:p>
              <a:pPr algn="ctr">
                <a:lnSpc>
                  <a:spcPts val="223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64701" y="4533569"/>
            <a:ext cx="13000738" cy="5612592"/>
          </a:xfrm>
          <a:custGeom>
            <a:avLst/>
            <a:gdLst/>
            <a:ahLst/>
            <a:cxnLst/>
            <a:rect l="l" t="t" r="r" b="b"/>
            <a:pathLst>
              <a:path w="13000738" h="5612592">
                <a:moveTo>
                  <a:pt x="0" y="0"/>
                </a:moveTo>
                <a:lnTo>
                  <a:pt x="13000738" y="0"/>
                </a:lnTo>
                <a:lnTo>
                  <a:pt x="13000738" y="5612592"/>
                </a:lnTo>
                <a:lnTo>
                  <a:pt x="0" y="5612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3" t="-5256" b="-19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65439" y="6000981"/>
            <a:ext cx="4666721" cy="2495097"/>
          </a:xfrm>
          <a:custGeom>
            <a:avLst/>
            <a:gdLst/>
            <a:ahLst/>
            <a:cxnLst/>
            <a:rect l="l" t="t" r="r" b="b"/>
            <a:pathLst>
              <a:path w="4666721" h="2495097">
                <a:moveTo>
                  <a:pt x="0" y="0"/>
                </a:moveTo>
                <a:lnTo>
                  <a:pt x="4666722" y="0"/>
                </a:lnTo>
                <a:lnTo>
                  <a:pt x="4666722" y="2495097"/>
                </a:lnTo>
                <a:lnTo>
                  <a:pt x="0" y="2495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82" r="-6754" b="-4300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763915" y="562739"/>
            <a:ext cx="4760169" cy="111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2"/>
              </a:lnSpc>
            </a:pPr>
            <a:r>
              <a:rPr lang="en-US" sz="6876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716715"/>
            <a:ext cx="14994880" cy="60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7"/>
              </a:lnSpc>
            </a:pPr>
            <a:r>
              <a:rPr lang="en-US" sz="3533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38704" y="3624124"/>
            <a:ext cx="7757902" cy="60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7"/>
              </a:lnSpc>
            </a:pPr>
            <a:r>
              <a:rPr lang="en-US" sz="3533">
                <a:solidFill>
                  <a:srgbClr val="000000"/>
                </a:solidFill>
                <a:latin typeface="Canva Sans"/>
              </a:rPr>
              <a:t>Aide nécessaire par pays (Monde)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4425" y="1608961"/>
            <a:ext cx="16606460" cy="111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2"/>
              </a:lnSpc>
            </a:pPr>
            <a:r>
              <a:rPr lang="en-US" sz="6876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56871" y="1659785"/>
            <a:ext cx="96637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Les Caractéristiques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921" y="7191218"/>
            <a:ext cx="16562158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....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8993" y="-311201"/>
            <a:ext cx="18616993" cy="10709459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328993" y="-2457498"/>
            <a:ext cx="4292595" cy="429259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009" tIns="42009" rIns="42009" bIns="42009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98378" y="3185327"/>
            <a:ext cx="12439707" cy="6427273"/>
          </a:xfrm>
          <a:custGeom>
            <a:avLst/>
            <a:gdLst/>
            <a:ahLst/>
            <a:cxnLst/>
            <a:rect l="l" t="t" r="r" b="b"/>
            <a:pathLst>
              <a:path w="12439707" h="6427273">
                <a:moveTo>
                  <a:pt x="0" y="0"/>
                </a:moveTo>
                <a:lnTo>
                  <a:pt x="12439707" y="0"/>
                </a:lnTo>
                <a:lnTo>
                  <a:pt x="12439707" y="6427274"/>
                </a:lnTo>
                <a:lnTo>
                  <a:pt x="0" y="642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6" r="-147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9768" y="520778"/>
            <a:ext cx="4948463" cy="115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194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960089"/>
            <a:ext cx="3321846" cy="6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Canva Sans Bold"/>
              </a:rPr>
              <a:t> Données PCA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013" y="5727957"/>
            <a:ext cx="3988862" cy="67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0169" lvl="1" indent="-425085" algn="r">
              <a:lnSpc>
                <a:spcPts val="5512"/>
              </a:lnSpc>
              <a:buFont typeface="Arial"/>
              <a:buChar char="•"/>
            </a:pPr>
            <a:r>
              <a:rPr lang="en-US" sz="3937">
                <a:solidFill>
                  <a:srgbClr val="000000"/>
                </a:solidFill>
                <a:latin typeface="Canva Sans"/>
              </a:rPr>
              <a:t>Methode BIC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8323" y="1660473"/>
            <a:ext cx="17582803" cy="115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194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33182"/>
            <a:ext cx="18631857" cy="10688167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0" y="-2147835"/>
            <a:ext cx="4295670" cy="42956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009" tIns="42009" rIns="42009" bIns="42009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644640" y="3499687"/>
            <a:ext cx="11950728" cy="6171965"/>
          </a:xfrm>
          <a:custGeom>
            <a:avLst/>
            <a:gdLst/>
            <a:ahLst/>
            <a:cxnLst/>
            <a:rect l="l" t="t" r="r" b="b"/>
            <a:pathLst>
              <a:path w="11950728" h="6171965">
                <a:moveTo>
                  <a:pt x="0" y="0"/>
                </a:moveTo>
                <a:lnTo>
                  <a:pt x="11950728" y="0"/>
                </a:lnTo>
                <a:lnTo>
                  <a:pt x="11950728" y="6171965"/>
                </a:lnTo>
                <a:lnTo>
                  <a:pt x="0" y="6171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54" r="-19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7996" y="747843"/>
            <a:ext cx="495200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910" y="3937285"/>
            <a:ext cx="332422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Bold"/>
              </a:rPr>
              <a:t> Données PCA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6302" y="5229193"/>
            <a:ext cx="3983682" cy="67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0778" lvl="1" indent="-425389" algn="r">
              <a:lnSpc>
                <a:spcPts val="5516"/>
              </a:lnSpc>
              <a:buFont typeface="Arial"/>
              <a:buChar char="•"/>
            </a:pPr>
            <a:r>
              <a:rPr lang="en-US" sz="3940">
                <a:solidFill>
                  <a:srgbClr val="000000"/>
                </a:solidFill>
                <a:latin typeface="Canva Sans"/>
              </a:rPr>
              <a:t>Methode AIC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180371"/>
            <a:ext cx="3598366" cy="67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6"/>
              </a:lnSpc>
            </a:pPr>
            <a:r>
              <a:rPr lang="en-US" sz="3940">
                <a:solidFill>
                  <a:srgbClr val="F90504"/>
                </a:solidFill>
                <a:latin typeface="Canva Sans Bold"/>
              </a:rPr>
              <a:t>k : Clusters = 3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6302" y="2005810"/>
            <a:ext cx="1759539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6" y="-39287"/>
            <a:ext cx="18493919" cy="1032628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569315" y="-2057164"/>
            <a:ext cx="4344038" cy="4035754"/>
            <a:chOff x="0" y="0"/>
            <a:chExt cx="87488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4888" cy="812800"/>
            </a:xfrm>
            <a:custGeom>
              <a:avLst/>
              <a:gdLst/>
              <a:ahLst/>
              <a:cxnLst/>
              <a:rect l="l" t="t" r="r" b="b"/>
              <a:pathLst>
                <a:path w="874888" h="812800">
                  <a:moveTo>
                    <a:pt x="437444" y="0"/>
                  </a:moveTo>
                  <a:cubicBezTo>
                    <a:pt x="195850" y="0"/>
                    <a:pt x="0" y="181951"/>
                    <a:pt x="0" y="406400"/>
                  </a:cubicBezTo>
                  <a:cubicBezTo>
                    <a:pt x="0" y="630849"/>
                    <a:pt x="195850" y="812800"/>
                    <a:pt x="437444" y="812800"/>
                  </a:cubicBezTo>
                  <a:cubicBezTo>
                    <a:pt x="679038" y="812800"/>
                    <a:pt x="874888" y="630849"/>
                    <a:pt x="874888" y="406400"/>
                  </a:cubicBezTo>
                  <a:cubicBezTo>
                    <a:pt x="874888" y="181951"/>
                    <a:pt x="679038" y="0"/>
                    <a:pt x="437444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2021" y="38100"/>
              <a:ext cx="710847" cy="698500"/>
            </a:xfrm>
            <a:prstGeom prst="rect">
              <a:avLst/>
            </a:prstGeom>
          </p:spPr>
          <p:txBody>
            <a:bodyPr lIns="42009" tIns="42009" rIns="42009" bIns="42009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75526" y="3143009"/>
            <a:ext cx="7749891" cy="6982066"/>
          </a:xfrm>
          <a:custGeom>
            <a:avLst/>
            <a:gdLst/>
            <a:ahLst/>
            <a:cxnLst/>
            <a:rect l="l" t="t" r="r" b="b"/>
            <a:pathLst>
              <a:path w="7749891" h="6982066">
                <a:moveTo>
                  <a:pt x="0" y="0"/>
                </a:moveTo>
                <a:lnTo>
                  <a:pt x="7749891" y="0"/>
                </a:lnTo>
                <a:lnTo>
                  <a:pt x="7749891" y="6982066"/>
                </a:lnTo>
                <a:lnTo>
                  <a:pt x="0" y="6982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9" t="-13930" b="-49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40117" y="771677"/>
            <a:ext cx="5007766" cy="109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7"/>
              </a:lnSpc>
            </a:pPr>
            <a:r>
              <a:rPr lang="en-US" sz="6764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1998" y="3523040"/>
            <a:ext cx="3361655" cy="58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6"/>
              </a:lnSpc>
            </a:pPr>
            <a:r>
              <a:rPr lang="en-US" sz="3476">
                <a:solidFill>
                  <a:srgbClr val="000000"/>
                </a:solidFill>
                <a:latin typeface="Canva Sans Bold"/>
              </a:rPr>
              <a:t> Données PCA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138" y="4726323"/>
            <a:ext cx="7685030" cy="127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9301" lvl="1" indent="-399650">
              <a:lnSpc>
                <a:spcPts val="5183"/>
              </a:lnSpc>
              <a:buFont typeface="Arial"/>
              <a:buChar char="•"/>
            </a:pPr>
            <a:r>
              <a:rPr lang="en-US" sz="3702">
                <a:solidFill>
                  <a:srgbClr val="000000"/>
                </a:solidFill>
                <a:latin typeface="Canva Sans"/>
              </a:rPr>
              <a:t>Données PCA avec </a:t>
            </a:r>
          </a:p>
          <a:p>
            <a:pPr>
              <a:lnSpc>
                <a:spcPts val="5183"/>
              </a:lnSpc>
            </a:pPr>
            <a:r>
              <a:rPr lang="en-US" sz="3702">
                <a:solidFill>
                  <a:srgbClr val="000000"/>
                </a:solidFill>
                <a:latin typeface="Canva Sans"/>
              </a:rPr>
              <a:t>       Gaussian Mixture Clustering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98" y="1800775"/>
            <a:ext cx="16388005" cy="109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7"/>
              </a:lnSpc>
            </a:pPr>
            <a:r>
              <a:rPr lang="en-US" sz="6764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8831" y="-254750"/>
            <a:ext cx="18995974" cy="10541750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338831" y="-2123247"/>
            <a:ext cx="4378594" cy="4246495"/>
            <a:chOff x="0" y="0"/>
            <a:chExt cx="83808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8084" cy="812800"/>
            </a:xfrm>
            <a:custGeom>
              <a:avLst/>
              <a:gdLst/>
              <a:ahLst/>
              <a:cxnLst/>
              <a:rect l="l" t="t" r="r" b="b"/>
              <a:pathLst>
                <a:path w="838084" h="812800">
                  <a:moveTo>
                    <a:pt x="419042" y="0"/>
                  </a:moveTo>
                  <a:cubicBezTo>
                    <a:pt x="187612" y="0"/>
                    <a:pt x="0" y="181951"/>
                    <a:pt x="0" y="406400"/>
                  </a:cubicBezTo>
                  <a:cubicBezTo>
                    <a:pt x="0" y="630849"/>
                    <a:pt x="187612" y="812800"/>
                    <a:pt x="419042" y="812800"/>
                  </a:cubicBezTo>
                  <a:cubicBezTo>
                    <a:pt x="650473" y="812800"/>
                    <a:pt x="838084" y="630849"/>
                    <a:pt x="838084" y="406400"/>
                  </a:cubicBezTo>
                  <a:cubicBezTo>
                    <a:pt x="838084" y="181951"/>
                    <a:pt x="650473" y="0"/>
                    <a:pt x="419042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570" y="38100"/>
              <a:ext cx="680944" cy="698500"/>
            </a:xfrm>
            <a:prstGeom prst="rect">
              <a:avLst/>
            </a:prstGeom>
          </p:spPr>
          <p:txBody>
            <a:bodyPr lIns="42009" tIns="42009" rIns="42009" bIns="42009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0535" y="4105149"/>
            <a:ext cx="15938192" cy="5832489"/>
          </a:xfrm>
          <a:custGeom>
            <a:avLst/>
            <a:gdLst/>
            <a:ahLst/>
            <a:cxnLst/>
            <a:rect l="l" t="t" r="r" b="b"/>
            <a:pathLst>
              <a:path w="15938192" h="5832489">
                <a:moveTo>
                  <a:pt x="0" y="0"/>
                </a:moveTo>
                <a:lnTo>
                  <a:pt x="15938192" y="0"/>
                </a:lnTo>
                <a:lnTo>
                  <a:pt x="15938192" y="5832489"/>
                </a:lnTo>
                <a:lnTo>
                  <a:pt x="0" y="583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5" b="-155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20199" y="726187"/>
            <a:ext cx="5047601" cy="1139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41"/>
              </a:lnSpc>
            </a:pPr>
            <a:r>
              <a:rPr lang="en-US" sz="7117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75375"/>
            <a:ext cx="3388396" cy="62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 Bold"/>
              </a:rPr>
              <a:t> Données PCA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2585" y="1809023"/>
            <a:ext cx="17082829" cy="1139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41"/>
              </a:lnSpc>
            </a:pPr>
            <a:r>
              <a:rPr lang="en-US" sz="7117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0268" y="0"/>
            <a:ext cx="18548268" cy="10438753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0" y="-2154845"/>
            <a:ext cx="4309689" cy="430968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2829" tIns="42829" rIns="42829" bIns="42829" rtlCol="0" anchor="ctr"/>
            <a:lstStyle/>
            <a:p>
              <a:pPr algn="ctr">
                <a:lnSpc>
                  <a:spcPts val="224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59916" y="747603"/>
            <a:ext cx="4968169" cy="115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8"/>
              </a:lnSpc>
            </a:pPr>
            <a:r>
              <a:rPr lang="en-US" sz="7223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709" y="3966832"/>
            <a:ext cx="3335074" cy="63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6"/>
              </a:lnSpc>
            </a:pPr>
            <a:r>
              <a:rPr lang="en-US" sz="3712">
                <a:solidFill>
                  <a:srgbClr val="000000"/>
                </a:solidFill>
                <a:latin typeface="Canva Sans Bold"/>
              </a:rPr>
              <a:t> Données PCA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709" y="5211792"/>
            <a:ext cx="6779121" cy="194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435" lvl="1" indent="-400717">
              <a:lnSpc>
                <a:spcPts val="5196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Canva Sans Bold"/>
              </a:rPr>
              <a:t>0 </a:t>
            </a:r>
            <a:r>
              <a:rPr lang="en-US" sz="3712">
                <a:solidFill>
                  <a:srgbClr val="000000"/>
                </a:solidFill>
                <a:latin typeface="Canva Sans"/>
              </a:rPr>
              <a:t>: Peut-être besoin d'aide</a:t>
            </a:r>
          </a:p>
          <a:p>
            <a:pPr marL="801435" lvl="1" indent="-400717">
              <a:lnSpc>
                <a:spcPts val="5196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Canva Sans Bold"/>
              </a:rPr>
              <a:t>1 </a:t>
            </a:r>
            <a:r>
              <a:rPr lang="en-US" sz="3712">
                <a:solidFill>
                  <a:srgbClr val="000000"/>
                </a:solidFill>
                <a:latin typeface="Canva Sans"/>
              </a:rPr>
              <a:t>: Aide nécessaire</a:t>
            </a:r>
          </a:p>
          <a:p>
            <a:pPr marL="801435" lvl="1" indent="-400717">
              <a:lnSpc>
                <a:spcPts val="5196"/>
              </a:lnSpc>
              <a:buFont typeface="Arial"/>
              <a:buChar char="•"/>
            </a:pPr>
            <a:r>
              <a:rPr lang="en-US" sz="3712">
                <a:solidFill>
                  <a:srgbClr val="000000"/>
                </a:solidFill>
                <a:latin typeface="Canva Sans Bold"/>
              </a:rPr>
              <a:t>2 </a:t>
            </a:r>
            <a:r>
              <a:rPr lang="en-US" sz="3712">
                <a:solidFill>
                  <a:srgbClr val="000000"/>
                </a:solidFill>
                <a:latin typeface="Canva Sans"/>
              </a:rPr>
              <a:t>: Pas besoin d'aide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1890" y="1846553"/>
            <a:ext cx="17652820" cy="115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8"/>
              </a:lnSpc>
            </a:pPr>
            <a:r>
              <a:rPr lang="en-US" sz="7223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83420" y="0"/>
            <a:ext cx="18771420" cy="10371576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483420" y="-1965779"/>
            <a:ext cx="4278738" cy="427873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3166" tIns="43166" rIns="43166" bIns="43166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7017" y="6078777"/>
            <a:ext cx="4455636" cy="2602025"/>
          </a:xfrm>
          <a:custGeom>
            <a:avLst/>
            <a:gdLst/>
            <a:ahLst/>
            <a:cxnLst/>
            <a:rect l="l" t="t" r="r" b="b"/>
            <a:pathLst>
              <a:path w="4455636" h="2602025">
                <a:moveTo>
                  <a:pt x="0" y="0"/>
                </a:moveTo>
                <a:lnTo>
                  <a:pt x="4455635" y="0"/>
                </a:lnTo>
                <a:lnTo>
                  <a:pt x="4455635" y="2602025"/>
                </a:lnTo>
                <a:lnTo>
                  <a:pt x="0" y="260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11" b="-3695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31697" y="4709620"/>
            <a:ext cx="12814695" cy="5434505"/>
          </a:xfrm>
          <a:custGeom>
            <a:avLst/>
            <a:gdLst/>
            <a:ahLst/>
            <a:cxnLst/>
            <a:rect l="l" t="t" r="r" b="b"/>
            <a:pathLst>
              <a:path w="12814695" h="5434505">
                <a:moveTo>
                  <a:pt x="0" y="0"/>
                </a:moveTo>
                <a:lnTo>
                  <a:pt x="12814695" y="0"/>
                </a:lnTo>
                <a:lnTo>
                  <a:pt x="12814695" y="5434505"/>
                </a:lnTo>
                <a:lnTo>
                  <a:pt x="0" y="543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3" t="-10237" r="-1679" b="-64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77755" y="959567"/>
            <a:ext cx="4932489" cy="115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5"/>
              </a:lnSpc>
            </a:pPr>
            <a:r>
              <a:rPr lang="en-US" sz="7171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784202"/>
            <a:ext cx="3311123" cy="62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3685">
                <a:solidFill>
                  <a:srgbClr val="000000"/>
                </a:solidFill>
                <a:latin typeface="Canva Sans Bold"/>
              </a:rPr>
              <a:t> Données PCA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04967" y="3784202"/>
            <a:ext cx="7563579" cy="62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3685">
                <a:solidFill>
                  <a:srgbClr val="000000"/>
                </a:solidFill>
                <a:latin typeface="Canva Sans"/>
              </a:rPr>
              <a:t>Aide nécessaire par pays (Monde)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5019" y="2050625"/>
            <a:ext cx="17526044" cy="115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5"/>
              </a:lnSpc>
            </a:pPr>
            <a:r>
              <a:rPr lang="en-US" sz="7171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</a:p>
        </p:txBody>
      </p:sp>
    </p:spTree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5449" y="-203494"/>
            <a:ext cx="18500126" cy="1049049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1777713" y="-1588639"/>
            <a:ext cx="4284920" cy="42849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3856" tIns="43856" rIns="43856" bIns="43856" rtlCol="0" anchor="ctr"/>
            <a:lstStyle/>
            <a:p>
              <a:pPr algn="ctr">
                <a:lnSpc>
                  <a:spcPts val="22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16810" y="3075769"/>
            <a:ext cx="9993996" cy="6596037"/>
          </a:xfrm>
          <a:custGeom>
            <a:avLst/>
            <a:gdLst/>
            <a:ahLst/>
            <a:cxnLst/>
            <a:rect l="l" t="t" r="r" b="b"/>
            <a:pathLst>
              <a:path w="9993996" h="6596037">
                <a:moveTo>
                  <a:pt x="0" y="0"/>
                </a:moveTo>
                <a:lnTo>
                  <a:pt x="9993995" y="0"/>
                </a:lnTo>
                <a:lnTo>
                  <a:pt x="9993995" y="6596037"/>
                </a:lnTo>
                <a:lnTo>
                  <a:pt x="0" y="6596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74193" y="657280"/>
            <a:ext cx="4939615" cy="11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18"/>
              </a:lnSpc>
            </a:pPr>
            <a:r>
              <a:rPr lang="en-US" sz="7181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363" y="5089697"/>
            <a:ext cx="4595891" cy="128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829" lvl="1" indent="-398414">
              <a:lnSpc>
                <a:spcPts val="5167"/>
              </a:lnSpc>
              <a:buFont typeface="Arial"/>
              <a:buChar char="•"/>
            </a:pPr>
            <a:r>
              <a:rPr lang="en-US" sz="3690">
                <a:solidFill>
                  <a:srgbClr val="000000"/>
                </a:solidFill>
                <a:latin typeface="Canva Sans"/>
              </a:rPr>
              <a:t>La Classification </a:t>
            </a:r>
          </a:p>
          <a:p>
            <a:pPr marL="796829" lvl="1" indent="-398414">
              <a:lnSpc>
                <a:spcPts val="5167"/>
              </a:lnSpc>
              <a:buFont typeface="Arial"/>
              <a:buChar char="•"/>
            </a:pPr>
            <a:r>
              <a:rPr lang="en-US" sz="3690">
                <a:solidFill>
                  <a:srgbClr val="000000"/>
                </a:solidFill>
                <a:latin typeface="Canva Sans"/>
              </a:rPr>
              <a:t>La Régression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48749" y="1749914"/>
            <a:ext cx="11790503" cy="11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18"/>
              </a:lnSpc>
            </a:pPr>
            <a:r>
              <a:rPr lang="en-US" sz="7181">
                <a:solidFill>
                  <a:srgbClr val="271905"/>
                </a:solidFill>
                <a:latin typeface="Bodoni FLF Italics"/>
              </a:rPr>
              <a:t>Apprentissage Supervisé (KNN)</a:t>
            </a:r>
          </a:p>
        </p:txBody>
      </p:sp>
    </p:spTree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81393" y="-230224"/>
            <a:ext cx="19084595" cy="10525547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806911" y="-1587720"/>
            <a:ext cx="4287591" cy="428759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3856" tIns="43856" rIns="43856" bIns="43856" rtlCol="0" anchor="ctr"/>
            <a:lstStyle/>
            <a:p>
              <a:pPr algn="ctr">
                <a:lnSpc>
                  <a:spcPts val="22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80680" y="4347666"/>
            <a:ext cx="13067543" cy="5463076"/>
          </a:xfrm>
          <a:custGeom>
            <a:avLst/>
            <a:gdLst/>
            <a:ahLst/>
            <a:cxnLst/>
            <a:rect l="l" t="t" r="r" b="b"/>
            <a:pathLst>
              <a:path w="13067543" h="5463076">
                <a:moveTo>
                  <a:pt x="0" y="0"/>
                </a:moveTo>
                <a:lnTo>
                  <a:pt x="13067543" y="0"/>
                </a:lnTo>
                <a:lnTo>
                  <a:pt x="13067543" y="5463076"/>
                </a:lnTo>
                <a:lnTo>
                  <a:pt x="0" y="5463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770801" y="4347666"/>
            <a:ext cx="2777423" cy="5463076"/>
            <a:chOff x="0" y="0"/>
            <a:chExt cx="11277327" cy="221820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77326" cy="22182037"/>
            </a:xfrm>
            <a:custGeom>
              <a:avLst/>
              <a:gdLst/>
              <a:ahLst/>
              <a:cxnLst/>
              <a:rect l="l" t="t" r="r" b="b"/>
              <a:pathLst>
                <a:path w="11277326" h="22182037">
                  <a:moveTo>
                    <a:pt x="11277326" y="371558"/>
                  </a:moveTo>
                  <a:lnTo>
                    <a:pt x="11277326" y="21810478"/>
                  </a:lnTo>
                  <a:cubicBezTo>
                    <a:pt x="11277326" y="22015765"/>
                    <a:pt x="11156305" y="22182037"/>
                    <a:pt x="11006887" y="22182037"/>
                  </a:cubicBezTo>
                  <a:lnTo>
                    <a:pt x="270439" y="22182037"/>
                  </a:lnTo>
                  <a:cubicBezTo>
                    <a:pt x="121022" y="22182037"/>
                    <a:pt x="0" y="22015765"/>
                    <a:pt x="0" y="21810478"/>
                  </a:cubicBezTo>
                  <a:lnTo>
                    <a:pt x="0" y="371558"/>
                  </a:lnTo>
                  <a:cubicBezTo>
                    <a:pt x="0" y="166272"/>
                    <a:pt x="121022" y="0"/>
                    <a:pt x="270439" y="0"/>
                  </a:cubicBezTo>
                  <a:lnTo>
                    <a:pt x="11006887" y="0"/>
                  </a:lnTo>
                  <a:cubicBezTo>
                    <a:pt x="11156305" y="0"/>
                    <a:pt x="11277326" y="166272"/>
                    <a:pt x="11277326" y="371558"/>
                  </a:cubicBezTo>
                  <a:close/>
                </a:path>
              </a:pathLst>
            </a:custGeom>
            <a:blipFill>
              <a:blip r:embed="rId3"/>
              <a:stretch>
                <a:fillRect t="-219" b="-219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6689849" y="659849"/>
            <a:ext cx="4942695" cy="115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3"/>
              </a:lnSpc>
            </a:pPr>
            <a:r>
              <a:rPr lang="en-US" sz="7186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330980"/>
            <a:ext cx="6729978" cy="64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9"/>
              </a:lnSpc>
            </a:pPr>
            <a:r>
              <a:rPr lang="en-US" sz="3792">
                <a:solidFill>
                  <a:srgbClr val="000000"/>
                </a:solidFill>
                <a:latin typeface="Canva Sans"/>
              </a:rPr>
              <a:t>les données d’entrainement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62269" y="1753164"/>
            <a:ext cx="11797854" cy="115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3"/>
              </a:lnSpc>
            </a:pPr>
            <a:r>
              <a:rPr lang="en-US" sz="7186">
                <a:solidFill>
                  <a:srgbClr val="271905"/>
                </a:solidFill>
                <a:latin typeface="Bodoni FLF Italics"/>
              </a:rPr>
              <a:t>Apprentissage Supervisé (KNN)</a:t>
            </a:r>
          </a:p>
        </p:txBody>
      </p:sp>
    </p:spTree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2431" y="-230886"/>
            <a:ext cx="18985011" cy="10517886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777338" y="-1587177"/>
            <a:ext cx="4284392" cy="42843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3856" tIns="43856" rIns="43856" bIns="43856" rtlCol="0" anchor="ctr"/>
            <a:lstStyle/>
            <a:p>
              <a:pPr algn="ctr">
                <a:lnSpc>
                  <a:spcPts val="22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62260" y="4610499"/>
            <a:ext cx="14963481" cy="4922455"/>
          </a:xfrm>
          <a:custGeom>
            <a:avLst/>
            <a:gdLst/>
            <a:ahLst/>
            <a:cxnLst/>
            <a:rect l="l" t="t" r="r" b="b"/>
            <a:pathLst>
              <a:path w="14963481" h="4922455">
                <a:moveTo>
                  <a:pt x="0" y="0"/>
                </a:moveTo>
                <a:lnTo>
                  <a:pt x="14963480" y="0"/>
                </a:lnTo>
                <a:lnTo>
                  <a:pt x="14963480" y="4922454"/>
                </a:lnTo>
                <a:lnTo>
                  <a:pt x="0" y="492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24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74497" y="658417"/>
            <a:ext cx="4939007" cy="115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17"/>
              </a:lnSpc>
            </a:pPr>
            <a:r>
              <a:rPr lang="en-US" sz="7181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9627" y="3495920"/>
            <a:ext cx="13591225" cy="64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6"/>
              </a:lnSpc>
            </a:pPr>
            <a:r>
              <a:rPr lang="en-US" sz="3790">
                <a:solidFill>
                  <a:srgbClr val="000000"/>
                </a:solidFill>
                <a:latin typeface="Canva Sans"/>
              </a:rPr>
              <a:t>Rapport de classification pour l’ensemble d’entrainement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49474" y="1750916"/>
            <a:ext cx="11789051" cy="115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17"/>
              </a:lnSpc>
            </a:pPr>
            <a:r>
              <a:rPr lang="en-US" sz="7181">
                <a:solidFill>
                  <a:srgbClr val="271905"/>
                </a:solidFill>
                <a:latin typeface="Bodoni FLF Italics"/>
              </a:rPr>
              <a:t>Apprentissage Supervisé (KNN)</a:t>
            </a:r>
          </a:p>
        </p:txBody>
      </p:sp>
    </p:spTree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370" y="3052"/>
            <a:ext cx="18755846" cy="1052150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1855089" y="-1616209"/>
            <a:ext cx="4297871" cy="429787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3856" tIns="43856" rIns="43856" bIns="43856" rtlCol="0" anchor="ctr"/>
            <a:lstStyle/>
            <a:p>
              <a:pPr algn="ctr">
                <a:lnSpc>
                  <a:spcPts val="22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22363" y="3460109"/>
            <a:ext cx="8545164" cy="6654761"/>
          </a:xfrm>
          <a:custGeom>
            <a:avLst/>
            <a:gdLst/>
            <a:ahLst/>
            <a:cxnLst/>
            <a:rect l="l" t="t" r="r" b="b"/>
            <a:pathLst>
              <a:path w="8545164" h="6654761">
                <a:moveTo>
                  <a:pt x="0" y="0"/>
                </a:moveTo>
                <a:lnTo>
                  <a:pt x="8545164" y="0"/>
                </a:lnTo>
                <a:lnTo>
                  <a:pt x="8545164" y="6654761"/>
                </a:lnTo>
                <a:lnTo>
                  <a:pt x="0" y="665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82" r="-191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6728" y="971550"/>
            <a:ext cx="4954545" cy="115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4"/>
              </a:lnSpc>
            </a:pPr>
            <a:r>
              <a:rPr lang="en-US" sz="7203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283" y="5187607"/>
            <a:ext cx="5034904" cy="131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2"/>
              </a:lnSpc>
            </a:pPr>
            <a:r>
              <a:rPr lang="en-US" sz="3801">
                <a:solidFill>
                  <a:srgbClr val="000000"/>
                </a:solidFill>
                <a:latin typeface="Canva Sans"/>
              </a:rPr>
              <a:t>Matrice de confusion </a:t>
            </a:r>
          </a:p>
          <a:p>
            <a:pPr>
              <a:lnSpc>
                <a:spcPts val="5322"/>
              </a:lnSpc>
            </a:pPr>
            <a:r>
              <a:rPr lang="en-US" sz="3801">
                <a:solidFill>
                  <a:srgbClr val="000000"/>
                </a:solidFill>
                <a:latin typeface="Canva Sans"/>
              </a:rPr>
              <a:t>pour l’entrainement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30930" y="2076543"/>
            <a:ext cx="11826139" cy="115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4"/>
              </a:lnSpc>
            </a:pPr>
            <a:r>
              <a:rPr lang="en-US" sz="7203">
                <a:solidFill>
                  <a:srgbClr val="271905"/>
                </a:solidFill>
                <a:latin typeface="Bodoni FLF Italics"/>
              </a:rPr>
              <a:t>Apprentissage Supervisé (KNN)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791932" y="5114659"/>
            <a:ext cx="501082" cy="5010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9669" y="7167281"/>
            <a:ext cx="3204526" cy="30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 Tesxt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4514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0" name="Freeform 10"/>
          <p:cNvSpPr/>
          <p:nvPr/>
        </p:nvSpPr>
        <p:spPr>
          <a:xfrm>
            <a:off x="4345700" y="202191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108932" y="5240576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45700" y="254514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7730517" y="203413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633000" y="5240576"/>
            <a:ext cx="501082" cy="5010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730517" y="254514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392739" y="2160051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471464" y="2610581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88779" y="6348193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24964" y="5766688"/>
            <a:ext cx="3868340" cy="38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NON SUPERVISÉ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76403" y="672389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80885" y="5740953"/>
            <a:ext cx="3906394" cy="7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CAPTURE DE LA VARIANCE MAXIMALE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43335" y="6489584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86414" y="5818656"/>
            <a:ext cx="5118369" cy="38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L'interprétabilité </a:t>
            </a:r>
          </a:p>
        </p:txBody>
      </p:sp>
      <p:sp>
        <p:nvSpPr>
          <p:cNvPr id="28" name="Freeform 28"/>
          <p:cNvSpPr/>
          <p:nvPr/>
        </p:nvSpPr>
        <p:spPr>
          <a:xfrm rot="-10799999">
            <a:off x="-3489377" y="-694916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207208" y="107270"/>
            <a:ext cx="10738390" cy="98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3"/>
              </a:lnSpc>
              <a:spcBef>
                <a:spcPct val="0"/>
              </a:spcBef>
            </a:pPr>
            <a:r>
              <a:rPr lang="en-US" sz="5609">
                <a:solidFill>
                  <a:srgbClr val="000000"/>
                </a:solidFill>
                <a:latin typeface="Arimo"/>
              </a:rPr>
              <a:t>1.Caractéristiques de PCA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740105" y="8437634"/>
            <a:ext cx="4249100" cy="424910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-442013" y="5584736"/>
            <a:ext cx="4787713" cy="116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RÉDUCTION DE DIMENSIONNALITÉ </a:t>
            </a:r>
          </a:p>
          <a:p>
            <a:pPr algn="ctr">
              <a:lnSpc>
                <a:spcPts val="3107"/>
              </a:lnSpc>
            </a:pPr>
            <a:endParaRPr lang="en-US" sz="2251" spc="22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14784885" y="203413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12234696" y="5239260"/>
            <a:ext cx="501082" cy="50108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575870" y="5294765"/>
            <a:ext cx="445576" cy="445576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784885" y="5776213"/>
            <a:ext cx="4310613" cy="65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</a:pPr>
            <a:r>
              <a:rPr lang="en-US" sz="1896" spc="185">
                <a:solidFill>
                  <a:srgbClr val="231F20"/>
                </a:solidFill>
                <a:latin typeface="DM Sans Bold"/>
              </a:rPr>
              <a:t>éSensibilité à l'échelle des variables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784885" y="2610581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784885" y="7028761"/>
            <a:ext cx="3204526" cy="30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 Tesxt</a:t>
            </a:r>
          </a:p>
        </p:txBody>
      </p:sp>
    </p:spTree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3973" y="-19190"/>
            <a:ext cx="18594575" cy="10459449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899672" y="-1664753"/>
            <a:ext cx="4367681" cy="436768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3856" tIns="43856" rIns="43856" bIns="43856" rtlCol="0" anchor="ctr"/>
            <a:lstStyle/>
            <a:p>
              <a:pPr algn="ctr">
                <a:lnSpc>
                  <a:spcPts val="22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70608" y="4765180"/>
            <a:ext cx="13205412" cy="4493120"/>
          </a:xfrm>
          <a:custGeom>
            <a:avLst/>
            <a:gdLst/>
            <a:ahLst/>
            <a:cxnLst/>
            <a:rect l="l" t="t" r="r" b="b"/>
            <a:pathLst>
              <a:path w="13205412" h="4493120">
                <a:moveTo>
                  <a:pt x="0" y="0"/>
                </a:moveTo>
                <a:lnTo>
                  <a:pt x="13205412" y="0"/>
                </a:lnTo>
                <a:lnTo>
                  <a:pt x="13205412" y="4493120"/>
                </a:lnTo>
                <a:lnTo>
                  <a:pt x="0" y="449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5" t="-11653" r="-34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26489" y="641797"/>
            <a:ext cx="5035022" cy="117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84"/>
              </a:lnSpc>
            </a:pPr>
            <a:r>
              <a:rPr lang="en-US" sz="7320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3999" y="3518641"/>
            <a:ext cx="11840725" cy="65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9"/>
              </a:lnSpc>
            </a:pPr>
            <a:r>
              <a:rPr lang="en-US" sz="3863">
                <a:solidFill>
                  <a:srgbClr val="000000"/>
                </a:solidFill>
                <a:latin typeface="Canva Sans"/>
              </a:rPr>
              <a:t>Rapport de classification pour l’ensemble de test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34884" y="1833403"/>
            <a:ext cx="12018232" cy="117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84"/>
              </a:lnSpc>
            </a:pPr>
            <a:r>
              <a:rPr lang="en-US" sz="7320">
                <a:solidFill>
                  <a:srgbClr val="271905"/>
                </a:solidFill>
                <a:latin typeface="Bodoni FLF Italics"/>
              </a:rPr>
              <a:t>Apprentissage Supervisé (KNN)</a:t>
            </a:r>
          </a:p>
        </p:txBody>
      </p:sp>
    </p:spTree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1466" y="-159149"/>
            <a:ext cx="18570932" cy="1044614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-1803027" y="-1546298"/>
            <a:ext cx="4362128" cy="436212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3856" tIns="43856" rIns="43856" bIns="43856" rtlCol="0" anchor="ctr"/>
            <a:lstStyle/>
            <a:p>
              <a:pPr algn="ctr">
                <a:lnSpc>
                  <a:spcPts val="22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62168" y="3065229"/>
            <a:ext cx="8886977" cy="6840228"/>
          </a:xfrm>
          <a:custGeom>
            <a:avLst/>
            <a:gdLst/>
            <a:ahLst/>
            <a:cxnLst/>
            <a:rect l="l" t="t" r="r" b="b"/>
            <a:pathLst>
              <a:path w="8886977" h="6840228">
                <a:moveTo>
                  <a:pt x="0" y="0"/>
                </a:moveTo>
                <a:lnTo>
                  <a:pt x="8886977" y="0"/>
                </a:lnTo>
                <a:lnTo>
                  <a:pt x="8886977" y="6840228"/>
                </a:lnTo>
                <a:lnTo>
                  <a:pt x="0" y="684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30" r="-220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29690" y="577616"/>
            <a:ext cx="5028620" cy="116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73"/>
              </a:lnSpc>
            </a:pPr>
            <a:r>
              <a:rPr lang="en-US" sz="7311">
                <a:solidFill>
                  <a:srgbClr val="271905"/>
                </a:solidFill>
                <a:latin typeface="Bodoni FLF Italics"/>
              </a:rPr>
              <a:t>Modélisation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067300"/>
            <a:ext cx="5110180" cy="133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2"/>
              </a:lnSpc>
            </a:pPr>
            <a:r>
              <a:rPr lang="en-US" sz="3858">
                <a:solidFill>
                  <a:srgbClr val="000000"/>
                </a:solidFill>
                <a:latin typeface="Canva Sans"/>
              </a:rPr>
              <a:t>Matrice de confusion </a:t>
            </a:r>
          </a:p>
          <a:p>
            <a:pPr>
              <a:lnSpc>
                <a:spcPts val="5402"/>
              </a:lnSpc>
            </a:pPr>
            <a:r>
              <a:rPr lang="en-US" sz="3858">
                <a:solidFill>
                  <a:srgbClr val="000000"/>
                </a:solidFill>
                <a:latin typeface="Canva Sans"/>
              </a:rPr>
              <a:t>pour le 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42525" y="1646358"/>
            <a:ext cx="12002951" cy="116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73"/>
              </a:lnSpc>
            </a:pPr>
            <a:r>
              <a:rPr lang="en-US" sz="7311">
                <a:solidFill>
                  <a:srgbClr val="271905"/>
                </a:solidFill>
                <a:latin typeface="Bodoni FLF Italics"/>
              </a:rPr>
              <a:t>Apprentissage Supervisé (KNN)</a:t>
            </a:r>
          </a:p>
        </p:txBody>
      </p:sp>
    </p:spTree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6678" y="-247443"/>
            <a:ext cx="18999119" cy="10554476"/>
          </a:xfrm>
          <a:prstGeom prst="rect">
            <a:avLst/>
          </a:prstGeom>
          <a:solidFill>
            <a:srgbClr val="F4EADB"/>
          </a:solidFill>
        </p:spPr>
      </p:sp>
      <p:grpSp>
        <p:nvGrpSpPr>
          <p:cNvPr id="3" name="Group 3"/>
          <p:cNvGrpSpPr/>
          <p:nvPr/>
        </p:nvGrpSpPr>
        <p:grpSpPr>
          <a:xfrm>
            <a:off x="-1807448" y="-1576328"/>
            <a:ext cx="4287706" cy="42877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3856" tIns="43856" rIns="43856" bIns="43856" rtlCol="0" anchor="ctr"/>
            <a:lstStyle/>
            <a:p>
              <a:pPr algn="ctr">
                <a:lnSpc>
                  <a:spcPts val="22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56820" y="2347843"/>
            <a:ext cx="13408264" cy="7625641"/>
          </a:xfrm>
          <a:custGeom>
            <a:avLst/>
            <a:gdLst/>
            <a:ahLst/>
            <a:cxnLst/>
            <a:rect l="l" t="t" r="r" b="b"/>
            <a:pathLst>
              <a:path w="13408264" h="7625641">
                <a:moveTo>
                  <a:pt x="0" y="0"/>
                </a:moveTo>
                <a:lnTo>
                  <a:pt x="13408264" y="0"/>
                </a:lnTo>
                <a:lnTo>
                  <a:pt x="13408264" y="7625641"/>
                </a:lnTo>
                <a:lnTo>
                  <a:pt x="0" y="7625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7" t="-8196" r="-145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18350" y="962025"/>
            <a:ext cx="13229062" cy="116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3"/>
              </a:lnSpc>
            </a:pPr>
            <a:r>
              <a:rPr lang="en-US" sz="7186">
                <a:solidFill>
                  <a:srgbClr val="271905"/>
                </a:solidFill>
                <a:latin typeface="Bodoni FLF Italics"/>
              </a:rPr>
              <a:t>Test du Modèle : Framework Flask</a:t>
            </a:r>
          </a:p>
        </p:txBody>
      </p:sp>
    </p:spTree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56871" y="2097540"/>
            <a:ext cx="96637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921" y="7191218"/>
            <a:ext cx="16562158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....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3931" y="4481277"/>
            <a:ext cx="3569827" cy="2351362"/>
            <a:chOff x="0" y="0"/>
            <a:chExt cx="1309346" cy="862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9346" cy="862436"/>
            </a:xfrm>
            <a:custGeom>
              <a:avLst/>
              <a:gdLst/>
              <a:ahLst/>
              <a:cxnLst/>
              <a:rect l="l" t="t" r="r" b="b"/>
              <a:pathLst>
                <a:path w="1309346" h="862436">
                  <a:moveTo>
                    <a:pt x="67230" y="0"/>
                  </a:moveTo>
                  <a:lnTo>
                    <a:pt x="1242116" y="0"/>
                  </a:lnTo>
                  <a:cubicBezTo>
                    <a:pt x="1279246" y="0"/>
                    <a:pt x="1309346" y="30100"/>
                    <a:pt x="1309346" y="67230"/>
                  </a:cubicBezTo>
                  <a:lnTo>
                    <a:pt x="1309346" y="795206"/>
                  </a:lnTo>
                  <a:cubicBezTo>
                    <a:pt x="1309346" y="832336"/>
                    <a:pt x="1279246" y="862436"/>
                    <a:pt x="1242116" y="862436"/>
                  </a:cubicBezTo>
                  <a:lnTo>
                    <a:pt x="67230" y="862436"/>
                  </a:lnTo>
                  <a:cubicBezTo>
                    <a:pt x="30100" y="862436"/>
                    <a:pt x="0" y="832336"/>
                    <a:pt x="0" y="795206"/>
                  </a:cubicBezTo>
                  <a:lnTo>
                    <a:pt x="0" y="67230"/>
                  </a:lnTo>
                  <a:cubicBezTo>
                    <a:pt x="0" y="30100"/>
                    <a:pt x="30100" y="0"/>
                    <a:pt x="67230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09346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44809" y="7004113"/>
            <a:ext cx="3965485" cy="847111"/>
            <a:chOff x="0" y="0"/>
            <a:chExt cx="1454466" cy="3107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4466" cy="310705"/>
            </a:xfrm>
            <a:custGeom>
              <a:avLst/>
              <a:gdLst/>
              <a:ahLst/>
              <a:cxnLst/>
              <a:rect l="l" t="t" r="r" b="b"/>
              <a:pathLst>
                <a:path w="1454466" h="310705">
                  <a:moveTo>
                    <a:pt x="60522" y="0"/>
                  </a:moveTo>
                  <a:lnTo>
                    <a:pt x="1393944" y="0"/>
                  </a:lnTo>
                  <a:cubicBezTo>
                    <a:pt x="1427369" y="0"/>
                    <a:pt x="1454466" y="27097"/>
                    <a:pt x="1454466" y="60522"/>
                  </a:cubicBezTo>
                  <a:lnTo>
                    <a:pt x="1454466" y="250183"/>
                  </a:lnTo>
                  <a:cubicBezTo>
                    <a:pt x="1454466" y="266234"/>
                    <a:pt x="1448090" y="281628"/>
                    <a:pt x="1436740" y="292978"/>
                  </a:cubicBezTo>
                  <a:cubicBezTo>
                    <a:pt x="1425390" y="304328"/>
                    <a:pt x="1409996" y="310705"/>
                    <a:pt x="1393944" y="310705"/>
                  </a:cubicBezTo>
                  <a:lnTo>
                    <a:pt x="60522" y="310705"/>
                  </a:lnTo>
                  <a:cubicBezTo>
                    <a:pt x="44471" y="310705"/>
                    <a:pt x="29077" y="304328"/>
                    <a:pt x="17727" y="292978"/>
                  </a:cubicBezTo>
                  <a:cubicBezTo>
                    <a:pt x="6376" y="281628"/>
                    <a:pt x="0" y="266234"/>
                    <a:pt x="0" y="250183"/>
                  </a:cubicBezTo>
                  <a:lnTo>
                    <a:pt x="0" y="60522"/>
                  </a:lnTo>
                  <a:cubicBezTo>
                    <a:pt x="0" y="44471"/>
                    <a:pt x="6376" y="29077"/>
                    <a:pt x="17727" y="17727"/>
                  </a:cubicBezTo>
                  <a:cubicBezTo>
                    <a:pt x="29077" y="6376"/>
                    <a:pt x="44471" y="0"/>
                    <a:pt x="60522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454466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23970" y="3967819"/>
            <a:ext cx="2932415" cy="1689140"/>
            <a:chOff x="0" y="0"/>
            <a:chExt cx="1075555" cy="6195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555" cy="619545"/>
            </a:xfrm>
            <a:custGeom>
              <a:avLst/>
              <a:gdLst/>
              <a:ahLst/>
              <a:cxnLst/>
              <a:rect l="l" t="t" r="r" b="b"/>
              <a:pathLst>
                <a:path w="1075555" h="61954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537701"/>
                  </a:lnTo>
                  <a:cubicBezTo>
                    <a:pt x="1075555" y="559408"/>
                    <a:pt x="1066932" y="580225"/>
                    <a:pt x="1051584" y="595574"/>
                  </a:cubicBezTo>
                  <a:cubicBezTo>
                    <a:pt x="1036235" y="610922"/>
                    <a:pt x="1015418" y="619545"/>
                    <a:pt x="993712" y="619545"/>
                  </a:cubicBezTo>
                  <a:lnTo>
                    <a:pt x="81844" y="619545"/>
                  </a:lnTo>
                  <a:cubicBezTo>
                    <a:pt x="60137" y="619545"/>
                    <a:pt x="39320" y="610922"/>
                    <a:pt x="23971" y="595574"/>
                  </a:cubicBezTo>
                  <a:cubicBezTo>
                    <a:pt x="8623" y="580225"/>
                    <a:pt x="0" y="559408"/>
                    <a:pt x="0" y="53770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75555" cy="638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35067" y="5852521"/>
            <a:ext cx="2932415" cy="847111"/>
            <a:chOff x="0" y="0"/>
            <a:chExt cx="1075555" cy="3107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45718" y="4676840"/>
            <a:ext cx="2932415" cy="2351362"/>
            <a:chOff x="0" y="0"/>
            <a:chExt cx="1075555" cy="862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43744" y="7493059"/>
            <a:ext cx="2932415" cy="847111"/>
            <a:chOff x="0" y="0"/>
            <a:chExt cx="1075555" cy="3107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885381">
            <a:off x="5743813" y="656497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20439" y="419368"/>
            <a:ext cx="14938861" cy="2215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6"/>
              </a:lnSpc>
              <a:spcBef>
                <a:spcPct val="0"/>
              </a:spcBef>
            </a:pPr>
            <a:r>
              <a:rPr lang="en-US" sz="6432" spc="630">
                <a:solidFill>
                  <a:srgbClr val="231F20"/>
                </a:solidFill>
                <a:latin typeface="Oswald"/>
              </a:rPr>
              <a:t>2.CARACTÉRISTIQUES DE GAUSSIAN MIXTURE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5225" y="7174432"/>
            <a:ext cx="4207240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MODÈLE PROBABILISTE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1329" y="4638740"/>
            <a:ext cx="3203416" cy="145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111">
                <a:solidFill>
                  <a:srgbClr val="100F0D"/>
                </a:solidFill>
                <a:latin typeface="Montserrat Light"/>
              </a:rPr>
              <a:t>Un GMM considère que les données sont générées à partir d'un processus probabiliste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22982" y="5914562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FLEXIBILITÉ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22982" y="4071510"/>
            <a:ext cx="2733402" cy="114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Les GMM peuvent modéliser des distributions de données complexes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44731" y="4932704"/>
            <a:ext cx="2534389" cy="1440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: Le modèle suppose que les données sont issues d'un mélange de plusieurs distributions gaussiennes</a:t>
            </a:r>
          </a:p>
        </p:txBody>
      </p:sp>
      <p:sp>
        <p:nvSpPr>
          <p:cNvPr id="28" name="Freeform 28"/>
          <p:cNvSpPr/>
          <p:nvPr/>
        </p:nvSpPr>
        <p:spPr>
          <a:xfrm rot="-8970905" flipH="1">
            <a:off x="11453343" y="6025164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89502" y="2596425"/>
            <a:ext cx="8187907" cy="36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Text</a:t>
            </a:r>
          </a:p>
        </p:txBody>
      </p:sp>
      <p:sp>
        <p:nvSpPr>
          <p:cNvPr id="30" name="Freeform 30"/>
          <p:cNvSpPr/>
          <p:nvPr/>
        </p:nvSpPr>
        <p:spPr>
          <a:xfrm rot="887923">
            <a:off x="-8052310" y="7641226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2387969" y="8666142"/>
            <a:ext cx="4249100" cy="424910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3234228" y="7260180"/>
            <a:ext cx="3402841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MÉLANGE DE GAUSSIENNES 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F4EADB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6781" y="6378983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F4EADB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95362" y="1979531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F4EADB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16781" y="571024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95362" y="1431666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45712" y="1452532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Non paramétrique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44687" y="1617062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Basé sur l’instance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9089" y="5892627"/>
            <a:ext cx="4137951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Classification et régression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5712" y="2602475"/>
            <a:ext cx="4515654" cy="85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57"/>
              </a:lnSpc>
              <a:spcBef>
                <a:spcPct val="0"/>
              </a:spcBef>
            </a:pPr>
            <a:r>
              <a:rPr lang="en-US" sz="1746" spc="104">
                <a:solidFill>
                  <a:srgbClr val="000000"/>
                </a:solidFill>
                <a:latin typeface="DM Sans"/>
              </a:rPr>
              <a:t>KNN est un algorithme non paramétrique, ce qui signifie qu'il n'a pas de paramètres fixes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67040" y="2406401"/>
            <a:ext cx="4137951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: L'algorithme des k plus proches voisins (KNN) est un exemple d'algorithme d'apprentissage basé sur l'instance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66841" y="6843844"/>
            <a:ext cx="4137951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KNN peut être utilisé pour la classification (prédiction de classes discrètes) et la régression 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387969" y="8666142"/>
            <a:ext cx="4249100" cy="424910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45712" y="410697"/>
            <a:ext cx="17398094" cy="85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4"/>
              </a:lnSpc>
              <a:spcBef>
                <a:spcPct val="0"/>
              </a:spcBef>
            </a:pPr>
            <a:r>
              <a:rPr lang="en-US" sz="4910">
                <a:solidFill>
                  <a:srgbClr val="000000"/>
                </a:solidFill>
                <a:latin typeface="Arimo"/>
              </a:rPr>
              <a:t>3.Caractéristiques de KNN 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Algorithmique : PCA, Gaussian Mixture, et KNN dans l'Apprentissage Automatique</dc:title>
  <cp:revision>5</cp:revision>
  <dcterms:created xsi:type="dcterms:W3CDTF">2006-08-16T00:00:00Z</dcterms:created>
  <dcterms:modified xsi:type="dcterms:W3CDTF">2024-04-25T08:15:23Z</dcterms:modified>
  <dc:identifier>DAGCR4e9wPg</dc:identifier>
</cp:coreProperties>
</file>